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7" r:id="rId1"/>
  </p:sldMasterIdLst>
  <p:notesMasterIdLst>
    <p:notesMasterId r:id="rId37"/>
  </p:notesMasterIdLst>
  <p:sldIdLst>
    <p:sldId id="319" r:id="rId2"/>
    <p:sldId id="271" r:id="rId3"/>
    <p:sldId id="313" r:id="rId4"/>
    <p:sldId id="314" r:id="rId5"/>
    <p:sldId id="315" r:id="rId6"/>
    <p:sldId id="312" r:id="rId7"/>
    <p:sldId id="318" r:id="rId8"/>
    <p:sldId id="296" r:id="rId9"/>
    <p:sldId id="297" r:id="rId10"/>
    <p:sldId id="298" r:id="rId11"/>
    <p:sldId id="299" r:id="rId12"/>
    <p:sldId id="316" r:id="rId13"/>
    <p:sldId id="317" r:id="rId14"/>
    <p:sldId id="326" r:id="rId15"/>
    <p:sldId id="320" r:id="rId16"/>
    <p:sldId id="324" r:id="rId17"/>
    <p:sldId id="325" r:id="rId18"/>
    <p:sldId id="321" r:id="rId19"/>
    <p:sldId id="322" r:id="rId20"/>
    <p:sldId id="323" r:id="rId21"/>
    <p:sldId id="272" r:id="rId22"/>
    <p:sldId id="279" r:id="rId23"/>
    <p:sldId id="303" r:id="rId24"/>
    <p:sldId id="274" r:id="rId25"/>
    <p:sldId id="275" r:id="rId26"/>
    <p:sldId id="304" r:id="rId27"/>
    <p:sldId id="278" r:id="rId28"/>
    <p:sldId id="280" r:id="rId29"/>
    <p:sldId id="281" r:id="rId30"/>
    <p:sldId id="305" r:id="rId31"/>
    <p:sldId id="282" r:id="rId32"/>
    <p:sldId id="309" r:id="rId33"/>
    <p:sldId id="311" r:id="rId34"/>
    <p:sldId id="263" r:id="rId35"/>
    <p:sldId id="302"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89" autoAdjust="0"/>
    <p:restoredTop sz="94226" autoAdjust="0"/>
  </p:normalViewPr>
  <p:slideViewPr>
    <p:cSldViewPr snapToGrid="0" snapToObjects="1">
      <p:cViewPr varScale="1">
        <p:scale>
          <a:sx n="162" d="100"/>
          <a:sy n="162" d="100"/>
        </p:scale>
        <p:origin x="-3560"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259389-8D38-4042-BA3D-37D0E9DAE347}" type="datetimeFigureOut">
              <a:rPr lang="en-US" smtClean="0"/>
              <a:t>1/15/20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726F5E-0D9E-4449-B53E-24E2B466772E}" type="slidenum">
              <a:rPr lang="en-US" smtClean="0"/>
              <a:t>‹#›</a:t>
            </a:fld>
            <a:endParaRPr lang="en-US"/>
          </a:p>
        </p:txBody>
      </p:sp>
    </p:spTree>
    <p:extLst>
      <p:ext uri="{BB962C8B-B14F-4D97-AF65-F5344CB8AC3E}">
        <p14:creationId xmlns:p14="http://schemas.microsoft.com/office/powerpoint/2010/main" val="37611029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a:t>
            </a:fld>
            <a:endParaRPr lang="en-US"/>
          </a:p>
        </p:txBody>
      </p:sp>
    </p:spTree>
    <p:extLst>
      <p:ext uri="{BB962C8B-B14F-4D97-AF65-F5344CB8AC3E}">
        <p14:creationId xmlns:p14="http://schemas.microsoft.com/office/powerpoint/2010/main" val="42237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10</a:t>
            </a:fld>
            <a:endParaRPr lang="en-US"/>
          </a:p>
        </p:txBody>
      </p:sp>
    </p:spTree>
    <p:extLst>
      <p:ext uri="{BB962C8B-B14F-4D97-AF65-F5344CB8AC3E}">
        <p14:creationId xmlns:p14="http://schemas.microsoft.com/office/powerpoint/2010/main" val="4171453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11</a:t>
            </a:fld>
            <a:endParaRPr lang="en-US"/>
          </a:p>
        </p:txBody>
      </p:sp>
    </p:spTree>
    <p:extLst>
      <p:ext uri="{BB962C8B-B14F-4D97-AF65-F5344CB8AC3E}">
        <p14:creationId xmlns:p14="http://schemas.microsoft.com/office/powerpoint/2010/main" val="252962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12</a:t>
            </a:fld>
            <a:endParaRPr lang="en-US"/>
          </a:p>
        </p:txBody>
      </p:sp>
    </p:spTree>
    <p:extLst>
      <p:ext uri="{BB962C8B-B14F-4D97-AF65-F5344CB8AC3E}">
        <p14:creationId xmlns:p14="http://schemas.microsoft.com/office/powerpoint/2010/main" val="2263050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13</a:t>
            </a:fld>
            <a:endParaRPr lang="en-US"/>
          </a:p>
        </p:txBody>
      </p:sp>
    </p:spTree>
    <p:extLst>
      <p:ext uri="{BB962C8B-B14F-4D97-AF65-F5344CB8AC3E}">
        <p14:creationId xmlns:p14="http://schemas.microsoft.com/office/powerpoint/2010/main" val="3537974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15</a:t>
            </a:fld>
            <a:endParaRPr lang="en-US"/>
          </a:p>
        </p:txBody>
      </p:sp>
    </p:spTree>
    <p:extLst>
      <p:ext uri="{BB962C8B-B14F-4D97-AF65-F5344CB8AC3E}">
        <p14:creationId xmlns:p14="http://schemas.microsoft.com/office/powerpoint/2010/main" val="1177706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16</a:t>
            </a:fld>
            <a:endParaRPr lang="en-US"/>
          </a:p>
        </p:txBody>
      </p:sp>
    </p:spTree>
    <p:extLst>
      <p:ext uri="{BB962C8B-B14F-4D97-AF65-F5344CB8AC3E}">
        <p14:creationId xmlns:p14="http://schemas.microsoft.com/office/powerpoint/2010/main" val="1177706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E0D15-85D8-C14C-A908-964BEB58F5BE}" type="slidenum">
              <a:rPr lang="en-US" smtClean="0"/>
              <a:t>18</a:t>
            </a:fld>
            <a:endParaRPr lang="en-US"/>
          </a:p>
        </p:txBody>
      </p:sp>
    </p:spTree>
    <p:extLst>
      <p:ext uri="{BB962C8B-B14F-4D97-AF65-F5344CB8AC3E}">
        <p14:creationId xmlns:p14="http://schemas.microsoft.com/office/powerpoint/2010/main" val="3510742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the patient with this tumor is treated with chemotherapy drugs, because not all the cancer cells have the same genetic material, they may not all respond similarly to the cancer treatment.  Some cells, by virtue of their different aneuploidy may have evolved to be resistant to therapy.</a:t>
            </a:r>
          </a:p>
        </p:txBody>
      </p:sp>
      <p:sp>
        <p:nvSpPr>
          <p:cNvPr id="4" name="Slide Number Placeholder 3"/>
          <p:cNvSpPr>
            <a:spLocks noGrp="1"/>
          </p:cNvSpPr>
          <p:nvPr>
            <p:ph type="sldNum" sz="quarter" idx="10"/>
          </p:nvPr>
        </p:nvSpPr>
        <p:spPr/>
        <p:txBody>
          <a:bodyPr/>
          <a:lstStyle/>
          <a:p>
            <a:fld id="{0DFE0D15-85D8-C14C-A908-964BEB58F5BE}" type="slidenum">
              <a:rPr lang="en-US" smtClean="0"/>
              <a:t>19</a:t>
            </a:fld>
            <a:endParaRPr lang="en-US"/>
          </a:p>
        </p:txBody>
      </p:sp>
    </p:spTree>
    <p:extLst>
      <p:ext uri="{BB962C8B-B14F-4D97-AF65-F5344CB8AC3E}">
        <p14:creationId xmlns:p14="http://schemas.microsoft.com/office/powerpoint/2010/main" val="339257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E0D15-85D8-C14C-A908-964BEB58F5BE}" type="slidenum">
              <a:rPr lang="en-US" smtClean="0"/>
              <a:t>20</a:t>
            </a:fld>
            <a:endParaRPr lang="en-US"/>
          </a:p>
        </p:txBody>
      </p:sp>
    </p:spTree>
    <p:extLst>
      <p:ext uri="{BB962C8B-B14F-4D97-AF65-F5344CB8AC3E}">
        <p14:creationId xmlns:p14="http://schemas.microsoft.com/office/powerpoint/2010/main" val="198605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21</a:t>
            </a:fld>
            <a:endParaRPr lang="en-US"/>
          </a:p>
        </p:txBody>
      </p:sp>
    </p:spTree>
    <p:extLst>
      <p:ext uri="{BB962C8B-B14F-4D97-AF65-F5344CB8AC3E}">
        <p14:creationId xmlns:p14="http://schemas.microsoft.com/office/powerpoint/2010/main" val="293503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a:t>
            </a:fld>
            <a:endParaRPr lang="en-US"/>
          </a:p>
        </p:txBody>
      </p:sp>
    </p:spTree>
    <p:extLst>
      <p:ext uri="{BB962C8B-B14F-4D97-AF65-F5344CB8AC3E}">
        <p14:creationId xmlns:p14="http://schemas.microsoft.com/office/powerpoint/2010/main" val="981161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22</a:t>
            </a:fld>
            <a:endParaRPr lang="en-US"/>
          </a:p>
        </p:txBody>
      </p:sp>
    </p:spTree>
    <p:extLst>
      <p:ext uri="{BB962C8B-B14F-4D97-AF65-F5344CB8AC3E}">
        <p14:creationId xmlns:p14="http://schemas.microsoft.com/office/powerpoint/2010/main" val="494578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23</a:t>
            </a:fld>
            <a:endParaRPr lang="en-US"/>
          </a:p>
        </p:txBody>
      </p:sp>
    </p:spTree>
    <p:extLst>
      <p:ext uri="{BB962C8B-B14F-4D97-AF65-F5344CB8AC3E}">
        <p14:creationId xmlns:p14="http://schemas.microsoft.com/office/powerpoint/2010/main" val="643524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24</a:t>
            </a:fld>
            <a:endParaRPr lang="en-US"/>
          </a:p>
        </p:txBody>
      </p:sp>
    </p:spTree>
    <p:extLst>
      <p:ext uri="{BB962C8B-B14F-4D97-AF65-F5344CB8AC3E}">
        <p14:creationId xmlns:p14="http://schemas.microsoft.com/office/powerpoint/2010/main" val="380167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25</a:t>
            </a:fld>
            <a:endParaRPr lang="en-US"/>
          </a:p>
        </p:txBody>
      </p:sp>
    </p:spTree>
    <p:extLst>
      <p:ext uri="{BB962C8B-B14F-4D97-AF65-F5344CB8AC3E}">
        <p14:creationId xmlns:p14="http://schemas.microsoft.com/office/powerpoint/2010/main" val="2446623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26</a:t>
            </a:fld>
            <a:endParaRPr lang="en-US"/>
          </a:p>
        </p:txBody>
      </p:sp>
    </p:spTree>
    <p:extLst>
      <p:ext uri="{BB962C8B-B14F-4D97-AF65-F5344CB8AC3E}">
        <p14:creationId xmlns:p14="http://schemas.microsoft.com/office/powerpoint/2010/main" val="3444328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27</a:t>
            </a:fld>
            <a:endParaRPr lang="en-US"/>
          </a:p>
        </p:txBody>
      </p:sp>
    </p:spTree>
    <p:extLst>
      <p:ext uri="{BB962C8B-B14F-4D97-AF65-F5344CB8AC3E}">
        <p14:creationId xmlns:p14="http://schemas.microsoft.com/office/powerpoint/2010/main" val="141604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28</a:t>
            </a:fld>
            <a:endParaRPr lang="en-US"/>
          </a:p>
        </p:txBody>
      </p:sp>
    </p:spTree>
    <p:extLst>
      <p:ext uri="{BB962C8B-B14F-4D97-AF65-F5344CB8AC3E}">
        <p14:creationId xmlns:p14="http://schemas.microsoft.com/office/powerpoint/2010/main" val="540135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29</a:t>
            </a:fld>
            <a:endParaRPr lang="en-US"/>
          </a:p>
        </p:txBody>
      </p:sp>
    </p:spTree>
    <p:extLst>
      <p:ext uri="{BB962C8B-B14F-4D97-AF65-F5344CB8AC3E}">
        <p14:creationId xmlns:p14="http://schemas.microsoft.com/office/powerpoint/2010/main" val="1341930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30</a:t>
            </a:fld>
            <a:endParaRPr lang="en-US"/>
          </a:p>
        </p:txBody>
      </p:sp>
    </p:spTree>
    <p:extLst>
      <p:ext uri="{BB962C8B-B14F-4D97-AF65-F5344CB8AC3E}">
        <p14:creationId xmlns:p14="http://schemas.microsoft.com/office/powerpoint/2010/main" val="508924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31</a:t>
            </a:fld>
            <a:endParaRPr lang="en-US"/>
          </a:p>
        </p:txBody>
      </p:sp>
    </p:spTree>
    <p:extLst>
      <p:ext uri="{BB962C8B-B14F-4D97-AF65-F5344CB8AC3E}">
        <p14:creationId xmlns:p14="http://schemas.microsoft.com/office/powerpoint/2010/main" val="3791577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3</a:t>
            </a:fld>
            <a:endParaRPr lang="en-US"/>
          </a:p>
        </p:txBody>
      </p:sp>
    </p:spTree>
    <p:extLst>
      <p:ext uri="{BB962C8B-B14F-4D97-AF65-F5344CB8AC3E}">
        <p14:creationId xmlns:p14="http://schemas.microsoft.com/office/powerpoint/2010/main" val="2192839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32</a:t>
            </a:fld>
            <a:endParaRPr lang="en-US"/>
          </a:p>
        </p:txBody>
      </p:sp>
    </p:spTree>
    <p:extLst>
      <p:ext uri="{BB962C8B-B14F-4D97-AF65-F5344CB8AC3E}">
        <p14:creationId xmlns:p14="http://schemas.microsoft.com/office/powerpoint/2010/main" val="682107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33</a:t>
            </a:fld>
            <a:endParaRPr lang="en-US"/>
          </a:p>
        </p:txBody>
      </p:sp>
    </p:spTree>
    <p:extLst>
      <p:ext uri="{BB962C8B-B14F-4D97-AF65-F5344CB8AC3E}">
        <p14:creationId xmlns:p14="http://schemas.microsoft.com/office/powerpoint/2010/main" val="2296722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34</a:t>
            </a:fld>
            <a:endParaRPr lang="en-US"/>
          </a:p>
        </p:txBody>
      </p:sp>
    </p:spTree>
    <p:extLst>
      <p:ext uri="{BB962C8B-B14F-4D97-AF65-F5344CB8AC3E}">
        <p14:creationId xmlns:p14="http://schemas.microsoft.com/office/powerpoint/2010/main" val="56960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35</a:t>
            </a:fld>
            <a:endParaRPr lang="en-US"/>
          </a:p>
        </p:txBody>
      </p:sp>
    </p:spTree>
    <p:extLst>
      <p:ext uri="{BB962C8B-B14F-4D97-AF65-F5344CB8AC3E}">
        <p14:creationId xmlns:p14="http://schemas.microsoft.com/office/powerpoint/2010/main" val="181303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4</a:t>
            </a:fld>
            <a:endParaRPr lang="en-US"/>
          </a:p>
        </p:txBody>
      </p:sp>
    </p:spTree>
    <p:extLst>
      <p:ext uri="{BB962C8B-B14F-4D97-AF65-F5344CB8AC3E}">
        <p14:creationId xmlns:p14="http://schemas.microsoft.com/office/powerpoint/2010/main" val="419149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5</a:t>
            </a:fld>
            <a:endParaRPr lang="en-US"/>
          </a:p>
        </p:txBody>
      </p:sp>
    </p:spTree>
    <p:extLst>
      <p:ext uri="{BB962C8B-B14F-4D97-AF65-F5344CB8AC3E}">
        <p14:creationId xmlns:p14="http://schemas.microsoft.com/office/powerpoint/2010/main" val="1274615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6</a:t>
            </a:fld>
            <a:endParaRPr lang="en-US"/>
          </a:p>
        </p:txBody>
      </p:sp>
    </p:spTree>
    <p:extLst>
      <p:ext uri="{BB962C8B-B14F-4D97-AF65-F5344CB8AC3E}">
        <p14:creationId xmlns:p14="http://schemas.microsoft.com/office/powerpoint/2010/main" val="380087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7</a:t>
            </a:fld>
            <a:endParaRPr lang="en-US"/>
          </a:p>
        </p:txBody>
      </p:sp>
    </p:spTree>
    <p:extLst>
      <p:ext uri="{BB962C8B-B14F-4D97-AF65-F5344CB8AC3E}">
        <p14:creationId xmlns:p14="http://schemas.microsoft.com/office/powerpoint/2010/main" val="340310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8</a:t>
            </a:fld>
            <a:endParaRPr lang="en-US"/>
          </a:p>
        </p:txBody>
      </p:sp>
    </p:spTree>
    <p:extLst>
      <p:ext uri="{BB962C8B-B14F-4D97-AF65-F5344CB8AC3E}">
        <p14:creationId xmlns:p14="http://schemas.microsoft.com/office/powerpoint/2010/main" val="1798866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9</a:t>
            </a:fld>
            <a:endParaRPr lang="en-US"/>
          </a:p>
        </p:txBody>
      </p:sp>
    </p:spTree>
    <p:extLst>
      <p:ext uri="{BB962C8B-B14F-4D97-AF65-F5344CB8AC3E}">
        <p14:creationId xmlns:p14="http://schemas.microsoft.com/office/powerpoint/2010/main" val="380810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08F722FC-99B0-A743-AB46-9E45CAB422CD}"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08F722FC-99B0-A743-AB46-9E45CAB422C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08F722FC-99B0-A743-AB46-9E45CAB422C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722FC-99B0-A743-AB46-9E45CAB422CD}"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08F722FC-99B0-A743-AB46-9E45CAB422CD}"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08F722FC-99B0-A743-AB46-9E45CAB422CD}" type="datetimeFigureOut">
              <a:rPr lang="en-US" smtClean="0"/>
              <a:t>1/15/20</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574A92AC-EE71-0B4F-BA54-0972CE2D6136}"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08F722FC-99B0-A743-AB46-9E45CAB422CD}" type="datetimeFigureOut">
              <a:rPr lang="en-US" smtClean="0"/>
              <a:t>1/15/20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F722FC-99B0-A743-AB46-9E45CAB422CD}" type="datetimeFigureOut">
              <a:rPr lang="en-US" smtClean="0"/>
              <a:t>1/15/20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08F722FC-99B0-A743-AB46-9E45CAB422CD}"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08F722FC-99B0-A743-AB46-9E45CAB422CD}" type="datetimeFigureOut">
              <a:rPr lang="en-US" smtClean="0"/>
              <a:t>1/15/20</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574A92AC-EE71-0B4F-BA54-0972CE2D6136}"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www.genecards.org/" TargetMode="External"/></Relationships>
</file>

<file path=ppt/slides/_rels/slide10.xml.rels><?xml version="1.0" encoding="UTF-8" standalone="yes"?>
<Relationships xmlns="http://schemas.openxmlformats.org/package/2006/relationships"><Relationship Id="rId3" Type="http://schemas.microsoft.com/office/2007/relationships/media" Target="../media/media2.mov"/><Relationship Id="rId4" Type="http://schemas.openxmlformats.org/officeDocument/2006/relationships/video" Target="../media/media2.mov"/><Relationship Id="rId5" Type="http://schemas.openxmlformats.org/officeDocument/2006/relationships/slideLayout" Target="../slideLayouts/slideLayout2.xml"/><Relationship Id="rId6" Type="http://schemas.openxmlformats.org/officeDocument/2006/relationships/notesSlide" Target="../notesSlides/notesSlide10.xml"/><Relationship Id="rId7" Type="http://schemas.openxmlformats.org/officeDocument/2006/relationships/image" Target="../media/image4.png"/><Relationship Id="rId8"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11.xml.rels><?xml version="1.0" encoding="UTF-8" standalone="yes"?>
<Relationships xmlns="http://schemas.openxmlformats.org/package/2006/relationships"><Relationship Id="rId3" Type="http://schemas.microsoft.com/office/2007/relationships/media" Target="../media/media3.mov"/><Relationship Id="rId4" Type="http://schemas.openxmlformats.org/officeDocument/2006/relationships/video" Target="../media/media3.mov"/><Relationship Id="rId5" Type="http://schemas.openxmlformats.org/officeDocument/2006/relationships/slideLayout" Target="../slideLayouts/slideLayout2.xml"/><Relationship Id="rId6" Type="http://schemas.openxmlformats.org/officeDocument/2006/relationships/notesSlide" Target="../notesSlides/notesSlide11.xml"/><Relationship Id="rId7" Type="http://schemas.openxmlformats.org/officeDocument/2006/relationships/image" Target="../media/image5.png"/><Relationship Id="rId8" Type="http://schemas.openxmlformats.org/officeDocument/2006/relationships/image" Target="../media/image6.png"/><Relationship Id="rId1" Type="http://schemas.microsoft.com/office/2007/relationships/media" Target="../media/media2.mov"/><Relationship Id="rId2" Type="http://schemas.openxmlformats.org/officeDocument/2006/relationships/video" Target="../media/media2.mo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4.png"/><Relationship Id="rId6" Type="http://schemas.openxmlformats.org/officeDocument/2006/relationships/image" Target="../media/image3.jpeg"/><Relationship Id="rId1" Type="http://schemas.microsoft.com/office/2007/relationships/media" Target="../media/media1.mov"/><Relationship Id="rId2" Type="http://schemas.openxmlformats.org/officeDocument/2006/relationships/video" Target="../media/media1.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Assignments</a:t>
            </a:r>
            <a:endParaRPr lang="en-US" dirty="0"/>
          </a:p>
        </p:txBody>
      </p:sp>
      <p:sp>
        <p:nvSpPr>
          <p:cNvPr id="3" name="Content Placeholder 2"/>
          <p:cNvSpPr>
            <a:spLocks noGrp="1"/>
          </p:cNvSpPr>
          <p:nvPr>
            <p:ph idx="1"/>
          </p:nvPr>
        </p:nvSpPr>
        <p:spPr>
          <a:xfrm>
            <a:off x="958031" y="2153860"/>
            <a:ext cx="7766869" cy="4493396"/>
          </a:xfrm>
        </p:spPr>
        <p:txBody>
          <a:bodyPr>
            <a:normAutofit fontScale="85000" lnSpcReduction="20000"/>
          </a:bodyPr>
          <a:lstStyle/>
          <a:p>
            <a:pPr marL="0" indent="0">
              <a:buNone/>
            </a:pPr>
            <a:r>
              <a:rPr lang="en-US" u="sng" dirty="0"/>
              <a:t>Cancer Genetics Workshop</a:t>
            </a:r>
          </a:p>
          <a:p>
            <a:r>
              <a:rPr lang="en-US" dirty="0" smtClean="0"/>
              <a:t>TONIGHT: view </a:t>
            </a:r>
            <a:r>
              <a:rPr lang="en-US" dirty="0"/>
              <a:t>the “cancer as a genetic disease” video clip and complete the related worksheet</a:t>
            </a:r>
          </a:p>
          <a:p>
            <a:r>
              <a:rPr lang="en-US" dirty="0"/>
              <a:t>FRIDAY: bring your completed worksheet and be prepared for small group workshop and discussion</a:t>
            </a:r>
          </a:p>
          <a:p>
            <a:r>
              <a:rPr lang="en-US" dirty="0"/>
              <a:t>Use </a:t>
            </a:r>
            <a:r>
              <a:rPr lang="en-US" dirty="0">
                <a:hlinkClick r:id="rId3"/>
              </a:rPr>
              <a:t>www.genecards.org</a:t>
            </a:r>
            <a:r>
              <a:rPr lang="en-US" dirty="0"/>
              <a:t> to look up the function of your 3-4 genes</a:t>
            </a:r>
            <a:r>
              <a:rPr lang="en-US" dirty="0" smtClean="0"/>
              <a:t>. </a:t>
            </a:r>
            <a:r>
              <a:rPr lang="en-US" dirty="0"/>
              <a:t>Fill in the details for your genes in the “Cancer Genes” discussion board on the canvas site</a:t>
            </a:r>
            <a:r>
              <a:rPr lang="en-US" dirty="0" smtClean="0"/>
              <a:t>.</a:t>
            </a:r>
          </a:p>
          <a:p>
            <a:pPr marL="0" indent="0">
              <a:buNone/>
            </a:pPr>
            <a:r>
              <a:rPr lang="en-US" u="sng" dirty="0" smtClean="0"/>
              <a:t>Prep for next week</a:t>
            </a:r>
          </a:p>
          <a:p>
            <a:r>
              <a:rPr lang="en-US" dirty="0" smtClean="0"/>
              <a:t>Read chapters 3 &amp; 4</a:t>
            </a:r>
          </a:p>
          <a:p>
            <a:r>
              <a:rPr lang="en-US" dirty="0" smtClean="0"/>
              <a:t>Complete the “mini-review” homework by Sunday at midnight</a:t>
            </a:r>
          </a:p>
          <a:p>
            <a:pPr lvl="1"/>
            <a:r>
              <a:rPr lang="en-US" dirty="0" smtClean="0"/>
              <a:t>Open book</a:t>
            </a:r>
          </a:p>
          <a:p>
            <a:pPr lvl="1"/>
            <a:r>
              <a:rPr lang="en-US" dirty="0" smtClean="0"/>
              <a:t>To be completed independently, within an hour</a:t>
            </a:r>
          </a:p>
        </p:txBody>
      </p:sp>
    </p:spTree>
    <p:extLst>
      <p:ext uri="{BB962C8B-B14F-4D97-AF65-F5344CB8AC3E}">
        <p14:creationId xmlns:p14="http://schemas.microsoft.com/office/powerpoint/2010/main" val="3494882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307E02-C0D0-5644-8368-07B2811CDA64}"/>
              </a:ext>
            </a:extLst>
          </p:cNvPr>
          <p:cNvSpPr>
            <a:spLocks noGrp="1"/>
          </p:cNvSpPr>
          <p:nvPr>
            <p:ph type="title"/>
          </p:nvPr>
        </p:nvSpPr>
        <p:spPr/>
        <p:txBody>
          <a:bodyPr/>
          <a:lstStyle/>
          <a:p>
            <a:r>
              <a:rPr lang="en-US" dirty="0"/>
              <a:t>Cell cycle checkpoints at work</a:t>
            </a:r>
          </a:p>
        </p:txBody>
      </p:sp>
      <p:pic>
        <p:nvPicPr>
          <p:cNvPr id="4" name="diploids.mov">
            <a:hlinkClick r:id="" action="ppaction://media"/>
            <a:extLst>
              <a:ext uri="{FF2B5EF4-FFF2-40B4-BE49-F238E27FC236}">
                <a16:creationId xmlns="" xmlns:a16="http://schemas.microsoft.com/office/drawing/2014/main" id="{6BE89FB0-67FD-A946-B0BB-FDEDF6AEF95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5544" y="2641920"/>
            <a:ext cx="3885521" cy="2902976"/>
          </a:xfrm>
          <a:prstGeom prst="rect">
            <a:avLst/>
          </a:prstGeom>
        </p:spPr>
      </p:pic>
      <p:sp>
        <p:nvSpPr>
          <p:cNvPr id="7" name="Content Placeholder 6">
            <a:extLst>
              <a:ext uri="{FF2B5EF4-FFF2-40B4-BE49-F238E27FC236}">
                <a16:creationId xmlns="" xmlns:a16="http://schemas.microsoft.com/office/drawing/2014/main" id="{51EA4A42-6301-6B40-927B-6FDA0875629E}"/>
              </a:ext>
            </a:extLst>
          </p:cNvPr>
          <p:cNvSpPr>
            <a:spLocks noGrp="1"/>
          </p:cNvSpPr>
          <p:nvPr>
            <p:ph idx="1"/>
          </p:nvPr>
        </p:nvSpPr>
        <p:spPr>
          <a:xfrm>
            <a:off x="745827" y="5787843"/>
            <a:ext cx="7610476" cy="721433"/>
          </a:xfrm>
        </p:spPr>
        <p:txBody>
          <a:bodyPr>
            <a:normAutofit fontScale="70000" lnSpcReduction="20000"/>
          </a:bodyPr>
          <a:lstStyle/>
          <a:p>
            <a:r>
              <a:rPr lang="en-US" dirty="0">
                <a:solidFill>
                  <a:srgbClr val="000000"/>
                </a:solidFill>
              </a:rPr>
              <a:t>Checkpoints are activated only when something goes wrong</a:t>
            </a:r>
          </a:p>
          <a:p>
            <a:r>
              <a:rPr lang="en-US" dirty="0">
                <a:solidFill>
                  <a:srgbClr val="000000"/>
                </a:solidFill>
              </a:rPr>
              <a:t>When cells are damaged during division, they arrest in the subsequent </a:t>
            </a:r>
            <a:r>
              <a:rPr lang="en-US" dirty="0">
                <a:solidFill>
                  <a:srgbClr val="C00000"/>
                </a:solidFill>
              </a:rPr>
              <a:t>G1</a:t>
            </a:r>
          </a:p>
          <a:p>
            <a:endParaRPr lang="en-US" dirty="0"/>
          </a:p>
        </p:txBody>
      </p:sp>
      <p:pic>
        <p:nvPicPr>
          <p:cNvPr id="6" name="tetraploids.mov">
            <a:hlinkClick r:id="" action="ppaction://media"/>
            <a:extLst>
              <a:ext uri="{FF2B5EF4-FFF2-40B4-BE49-F238E27FC236}">
                <a16:creationId xmlns="" xmlns:a16="http://schemas.microsoft.com/office/drawing/2014/main" id="{8EA665DC-91A3-ED40-ACD1-C1D1ABAA4B9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38225" y="2641920"/>
            <a:ext cx="3885522" cy="2902976"/>
          </a:xfrm>
          <a:prstGeom prst="rect">
            <a:avLst/>
          </a:prstGeom>
        </p:spPr>
      </p:pic>
      <p:sp>
        <p:nvSpPr>
          <p:cNvPr id="8" name="TextBox 7">
            <a:extLst>
              <a:ext uri="{FF2B5EF4-FFF2-40B4-BE49-F238E27FC236}">
                <a16:creationId xmlns="" xmlns:a16="http://schemas.microsoft.com/office/drawing/2014/main" id="{2DD795DC-2D68-F040-8708-C8191406BB1A}"/>
              </a:ext>
            </a:extLst>
          </p:cNvPr>
          <p:cNvSpPr txBox="1"/>
          <p:nvPr/>
        </p:nvSpPr>
        <p:spPr>
          <a:xfrm>
            <a:off x="4738225" y="2649288"/>
            <a:ext cx="2039341" cy="369332"/>
          </a:xfrm>
          <a:prstGeom prst="rect">
            <a:avLst/>
          </a:prstGeom>
          <a:noFill/>
        </p:spPr>
        <p:txBody>
          <a:bodyPr wrap="none" rtlCol="0">
            <a:spAutoFit/>
          </a:bodyPr>
          <a:lstStyle/>
          <a:p>
            <a:r>
              <a:rPr lang="en-US" dirty="0">
                <a:solidFill>
                  <a:schemeClr val="bg1"/>
                </a:solidFill>
              </a:rPr>
              <a:t>+ DNA Damage</a:t>
            </a:r>
          </a:p>
        </p:txBody>
      </p:sp>
    </p:spTree>
    <p:extLst>
      <p:ext uri="{BB962C8B-B14F-4D97-AF65-F5344CB8AC3E}">
        <p14:creationId xmlns:p14="http://schemas.microsoft.com/office/powerpoint/2010/main" val="3827121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0" fill="hold"/>
                                        <p:tgtEl>
                                          <p:spTgt spid="4"/>
                                        </p:tgtEl>
                                      </p:cBhvr>
                                    </p:cmd>
                                  </p:childTnLst>
                                </p:cTn>
                              </p:par>
                              <p:par>
                                <p:cTn id="7" presetID="1" presetClass="mediacall" presetSubtype="0" fill="hold" nodeType="withEffect">
                                  <p:stCondLst>
                                    <p:cond delay="0"/>
                                  </p:stCondLst>
                                  <p:childTnLst>
                                    <p:cmd type="call" cmd="playFrom(0.0)">
                                      <p:cBhvr>
                                        <p:cTn id="8" dur="182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307E02-C0D0-5644-8368-07B2811CDA64}"/>
              </a:ext>
            </a:extLst>
          </p:cNvPr>
          <p:cNvSpPr>
            <a:spLocks noGrp="1"/>
          </p:cNvSpPr>
          <p:nvPr>
            <p:ph type="title"/>
          </p:nvPr>
        </p:nvSpPr>
        <p:spPr/>
        <p:txBody>
          <a:bodyPr/>
          <a:lstStyle/>
          <a:p>
            <a:r>
              <a:rPr lang="en-US" dirty="0"/>
              <a:t>Cell cycle checkpoints at work</a:t>
            </a:r>
          </a:p>
        </p:txBody>
      </p:sp>
      <p:sp>
        <p:nvSpPr>
          <p:cNvPr id="7" name="Content Placeholder 6">
            <a:extLst>
              <a:ext uri="{FF2B5EF4-FFF2-40B4-BE49-F238E27FC236}">
                <a16:creationId xmlns="" xmlns:a16="http://schemas.microsoft.com/office/drawing/2014/main" id="{51EA4A42-6301-6B40-927B-6FDA0875629E}"/>
              </a:ext>
            </a:extLst>
          </p:cNvPr>
          <p:cNvSpPr>
            <a:spLocks noGrp="1"/>
          </p:cNvSpPr>
          <p:nvPr>
            <p:ph idx="1"/>
          </p:nvPr>
        </p:nvSpPr>
        <p:spPr>
          <a:xfrm>
            <a:off x="260946" y="5692156"/>
            <a:ext cx="8652867" cy="721433"/>
          </a:xfrm>
        </p:spPr>
        <p:txBody>
          <a:bodyPr>
            <a:noAutofit/>
          </a:bodyPr>
          <a:lstStyle/>
          <a:p>
            <a:r>
              <a:rPr lang="en-US" sz="1800" dirty="0">
                <a:solidFill>
                  <a:srgbClr val="000000"/>
                </a:solidFill>
              </a:rPr>
              <a:t>When the checkpoint is compromised, damaged cells continue to cycle</a:t>
            </a:r>
          </a:p>
          <a:p>
            <a:r>
              <a:rPr lang="en-US" sz="1800" dirty="0">
                <a:solidFill>
                  <a:srgbClr val="000000"/>
                </a:solidFill>
              </a:rPr>
              <a:t>The ability to bypass checkpoints is a common feature in cancer cells</a:t>
            </a:r>
            <a:endParaRPr lang="en-US" sz="1800" dirty="0">
              <a:solidFill>
                <a:srgbClr val="C00000"/>
              </a:solidFill>
            </a:endParaRPr>
          </a:p>
          <a:p>
            <a:endParaRPr lang="en-US" sz="1800" dirty="0"/>
          </a:p>
        </p:txBody>
      </p:sp>
      <p:pic>
        <p:nvPicPr>
          <p:cNvPr id="6" name="tetraploids.mov">
            <a:hlinkClick r:id="" action="ppaction://media"/>
            <a:extLst>
              <a:ext uri="{FF2B5EF4-FFF2-40B4-BE49-F238E27FC236}">
                <a16:creationId xmlns="" xmlns:a16="http://schemas.microsoft.com/office/drawing/2014/main" id="{8EA665DC-91A3-ED40-ACD1-C1D1ABAA4B9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38225" y="2641920"/>
            <a:ext cx="3885522" cy="2902976"/>
          </a:xfrm>
          <a:prstGeom prst="rect">
            <a:avLst/>
          </a:prstGeom>
        </p:spPr>
      </p:pic>
      <p:sp>
        <p:nvSpPr>
          <p:cNvPr id="8" name="TextBox 7">
            <a:extLst>
              <a:ext uri="{FF2B5EF4-FFF2-40B4-BE49-F238E27FC236}">
                <a16:creationId xmlns="" xmlns:a16="http://schemas.microsoft.com/office/drawing/2014/main" id="{2DD795DC-2D68-F040-8708-C8191406BB1A}"/>
              </a:ext>
            </a:extLst>
          </p:cNvPr>
          <p:cNvSpPr txBox="1"/>
          <p:nvPr/>
        </p:nvSpPr>
        <p:spPr>
          <a:xfrm>
            <a:off x="4738225" y="2649288"/>
            <a:ext cx="2039341" cy="369332"/>
          </a:xfrm>
          <a:prstGeom prst="rect">
            <a:avLst/>
          </a:prstGeom>
          <a:noFill/>
        </p:spPr>
        <p:txBody>
          <a:bodyPr wrap="none" rtlCol="0">
            <a:spAutoFit/>
          </a:bodyPr>
          <a:lstStyle/>
          <a:p>
            <a:r>
              <a:rPr lang="en-US" dirty="0">
                <a:solidFill>
                  <a:schemeClr val="bg1"/>
                </a:solidFill>
              </a:rPr>
              <a:t>+ DNA Damage</a:t>
            </a:r>
          </a:p>
        </p:txBody>
      </p:sp>
      <p:pic>
        <p:nvPicPr>
          <p:cNvPr id="9" name="prolif tetraploid.mov">
            <a:hlinkClick r:id="" action="ppaction://media"/>
            <a:extLst>
              <a:ext uri="{FF2B5EF4-FFF2-40B4-BE49-F238E27FC236}">
                <a16:creationId xmlns="" xmlns:a16="http://schemas.microsoft.com/office/drawing/2014/main" id="{2BC95E91-7218-6E41-A638-5F6A9306CA9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93350" y="2648640"/>
            <a:ext cx="3907512" cy="2919406"/>
          </a:xfrm>
          <a:prstGeom prst="rect">
            <a:avLst/>
          </a:prstGeom>
        </p:spPr>
      </p:pic>
      <p:sp>
        <p:nvSpPr>
          <p:cNvPr id="10" name="TextBox 9">
            <a:extLst>
              <a:ext uri="{FF2B5EF4-FFF2-40B4-BE49-F238E27FC236}">
                <a16:creationId xmlns="" xmlns:a16="http://schemas.microsoft.com/office/drawing/2014/main" id="{18077073-56DC-EA4B-BB79-45795D6C582B}"/>
              </a:ext>
            </a:extLst>
          </p:cNvPr>
          <p:cNvSpPr txBox="1"/>
          <p:nvPr/>
        </p:nvSpPr>
        <p:spPr>
          <a:xfrm>
            <a:off x="420868" y="2625490"/>
            <a:ext cx="2840366" cy="646331"/>
          </a:xfrm>
          <a:prstGeom prst="rect">
            <a:avLst/>
          </a:prstGeom>
          <a:noFill/>
        </p:spPr>
        <p:txBody>
          <a:bodyPr wrap="none" rtlCol="0">
            <a:spAutoFit/>
          </a:bodyPr>
          <a:lstStyle/>
          <a:p>
            <a:r>
              <a:rPr lang="en-US" dirty="0">
                <a:solidFill>
                  <a:schemeClr val="bg1"/>
                </a:solidFill>
              </a:rPr>
              <a:t>Damaged Cells with</a:t>
            </a:r>
          </a:p>
          <a:p>
            <a:r>
              <a:rPr lang="en-US" dirty="0">
                <a:solidFill>
                  <a:schemeClr val="bg1"/>
                </a:solidFill>
              </a:rPr>
              <a:t>Compromised Checkpoint</a:t>
            </a:r>
          </a:p>
        </p:txBody>
      </p:sp>
    </p:spTree>
    <p:extLst>
      <p:ext uri="{BB962C8B-B14F-4D97-AF65-F5344CB8AC3E}">
        <p14:creationId xmlns:p14="http://schemas.microsoft.com/office/powerpoint/2010/main" val="18376507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10" fill="hold"/>
                                        <p:tgtEl>
                                          <p:spTgt spid="6"/>
                                        </p:tgtEl>
                                      </p:cBhvr>
                                    </p:cmd>
                                  </p:childTnLst>
                                </p:cTn>
                              </p:par>
                              <p:par>
                                <p:cTn id="7" presetID="1" presetClass="mediacall" presetSubtype="0" fill="hold" nodeType="withEffect">
                                  <p:stCondLst>
                                    <p:cond delay="0"/>
                                  </p:stCondLst>
                                  <p:childTnLst>
                                    <p:cmd type="call" cmd="playFrom(0.0)">
                                      <p:cBhvr>
                                        <p:cTn id="8" dur="861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6"/>
                                        </p:tgtEl>
                                      </p:cBhvr>
                                    </p:cmd>
                                  </p:childTnLst>
                                </p:cTn>
                              </p:par>
                            </p:childTnLst>
                          </p:cTn>
                        </p:par>
                      </p:childTnLst>
                    </p:cTn>
                  </p:par>
                </p:childTnLst>
              </p:cTn>
              <p:nextCondLst>
                <p:cond evt="onClick" delay="0">
                  <p:tgtEl>
                    <p:spTgt spid="6"/>
                  </p:tgtEl>
                </p:cond>
              </p:nextCondLst>
            </p:seq>
            <p:video>
              <p:cMediaNode vol="80000">
                <p:cTn id="14" fill="hold" display="0">
                  <p:stCondLst>
                    <p:cond delay="indefinite"/>
                  </p:stCondLst>
                </p:cTn>
                <p:tgtEl>
                  <p:spTgt spid="6"/>
                </p:tgtEl>
              </p:cMediaNode>
            </p:video>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9"/>
                                        </p:tgtEl>
                                      </p:cBhvr>
                                    </p:cmd>
                                  </p:childTnLst>
                                </p:cTn>
                              </p:par>
                            </p:childTnLst>
                          </p:cTn>
                        </p:par>
                      </p:childTnLst>
                    </p:cTn>
                  </p:par>
                </p:childTnLst>
              </p:cTn>
              <p:nextCondLst>
                <p:cond evt="onClick" delay="0">
                  <p:tgtEl>
                    <p:spTgt spid="9"/>
                  </p:tgtEl>
                </p:cond>
              </p:nextCondLst>
            </p:seq>
            <p:video>
              <p:cMediaNode vol="80000">
                <p:cTn id="20" fill="hold" display="0">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2E0BE6-D99D-594A-8248-7EB037DB8BF0}"/>
              </a:ext>
            </a:extLst>
          </p:cNvPr>
          <p:cNvSpPr>
            <a:spLocks noGrp="1"/>
          </p:cNvSpPr>
          <p:nvPr>
            <p:ph type="title"/>
          </p:nvPr>
        </p:nvSpPr>
        <p:spPr>
          <a:xfrm>
            <a:off x="0" y="2286733"/>
            <a:ext cx="8913813" cy="1818127"/>
          </a:xfrm>
        </p:spPr>
        <p:txBody>
          <a:bodyPr>
            <a:normAutofit/>
          </a:bodyPr>
          <a:lstStyle/>
          <a:p>
            <a:r>
              <a:rPr lang="en-US" dirty="0"/>
              <a:t>Loss of tumor suppressor function is often a first step in tumorigenesis</a:t>
            </a:r>
          </a:p>
        </p:txBody>
      </p:sp>
      <p:sp>
        <p:nvSpPr>
          <p:cNvPr id="3" name="TextBox 2"/>
          <p:cNvSpPr txBox="1"/>
          <p:nvPr/>
        </p:nvSpPr>
        <p:spPr>
          <a:xfrm>
            <a:off x="3433204" y="4833174"/>
            <a:ext cx="4972227" cy="923330"/>
          </a:xfrm>
          <a:prstGeom prst="rect">
            <a:avLst/>
          </a:prstGeom>
          <a:noFill/>
          <a:ln w="28575" cmpd="sng">
            <a:solidFill>
              <a:srgbClr val="800000"/>
            </a:solidFill>
          </a:ln>
        </p:spPr>
        <p:txBody>
          <a:bodyPr wrap="square" rtlCol="0">
            <a:spAutoFit/>
          </a:bodyPr>
          <a:lstStyle/>
          <a:p>
            <a:r>
              <a:rPr lang="en-US" dirty="0" smtClean="0">
                <a:solidFill>
                  <a:srgbClr val="800000"/>
                </a:solidFill>
              </a:rPr>
              <a:t>Why might loss of a tumor suppressor be more common than activation of an oncogene?</a:t>
            </a:r>
            <a:endParaRPr lang="en-US" dirty="0">
              <a:solidFill>
                <a:srgbClr val="800000"/>
              </a:solidFill>
            </a:endParaRPr>
          </a:p>
        </p:txBody>
      </p:sp>
    </p:spTree>
    <p:extLst>
      <p:ext uri="{BB962C8B-B14F-4D97-AF65-F5344CB8AC3E}">
        <p14:creationId xmlns:p14="http://schemas.microsoft.com/office/powerpoint/2010/main" val="12465928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Cells accumulate mutations as they </a:t>
            </a:r>
            <a:r>
              <a:rPr lang="en-US" dirty="0" smtClean="0"/>
              <a:t>proliferate</a:t>
            </a:r>
            <a:endParaRPr lang="en-US" dirty="0"/>
          </a:p>
        </p:txBody>
      </p:sp>
      <p:sp>
        <p:nvSpPr>
          <p:cNvPr id="4" name="Content Placeholder 3">
            <a:extLst>
              <a:ext uri="{FF2B5EF4-FFF2-40B4-BE49-F238E27FC236}">
                <a16:creationId xmlns="" xmlns:a16="http://schemas.microsoft.com/office/drawing/2014/main" id="{60101B82-57D2-9649-997D-435405019CD2}"/>
              </a:ext>
            </a:extLst>
          </p:cNvPr>
          <p:cNvSpPr>
            <a:spLocks noGrp="1"/>
          </p:cNvSpPr>
          <p:nvPr>
            <p:ph idx="1"/>
          </p:nvPr>
        </p:nvSpPr>
        <p:spPr>
          <a:xfrm>
            <a:off x="1000124" y="2283835"/>
            <a:ext cx="7610476" cy="3670767"/>
          </a:xfrm>
        </p:spPr>
        <p:txBody>
          <a:bodyPr/>
          <a:lstStyle/>
          <a:p>
            <a:r>
              <a:rPr lang="en-US" dirty="0" smtClean="0"/>
              <a:t>Mutations </a:t>
            </a:r>
            <a:r>
              <a:rPr lang="en-US" dirty="0"/>
              <a:t>that are advantageous for cell growth and survival are passed on to daughter cells</a:t>
            </a:r>
          </a:p>
          <a:p>
            <a:r>
              <a:rPr lang="en-US" dirty="0"/>
              <a:t>Acquisition of more mutations with subsequent cell cycles may eventually lead to cancer</a:t>
            </a:r>
          </a:p>
        </p:txBody>
      </p:sp>
      <p:pic>
        <p:nvPicPr>
          <p:cNvPr id="3" name="Picture 2">
            <a:extLst>
              <a:ext uri="{FF2B5EF4-FFF2-40B4-BE49-F238E27FC236}">
                <a16:creationId xmlns="" xmlns:a16="http://schemas.microsoft.com/office/drawing/2014/main" id="{0A09FBCA-35D2-C545-A2D8-BA803DFCCC96}"/>
              </a:ext>
            </a:extLst>
          </p:cNvPr>
          <p:cNvPicPr>
            <a:picLocks noChangeAspect="1"/>
          </p:cNvPicPr>
          <p:nvPr/>
        </p:nvPicPr>
        <p:blipFill>
          <a:blip r:embed="rId3"/>
          <a:stretch>
            <a:fillRect/>
          </a:stretch>
        </p:blipFill>
        <p:spPr>
          <a:xfrm>
            <a:off x="760412" y="4448463"/>
            <a:ext cx="8089900" cy="2159000"/>
          </a:xfrm>
          <a:prstGeom prst="rect">
            <a:avLst/>
          </a:prstGeom>
          <a:ln w="38100">
            <a:solidFill>
              <a:schemeClr val="accent5">
                <a:lumMod val="75000"/>
              </a:schemeClr>
            </a:solidFill>
          </a:ln>
        </p:spPr>
      </p:pic>
    </p:spTree>
    <p:extLst>
      <p:ext uri="{BB962C8B-B14F-4D97-AF65-F5344CB8AC3E}">
        <p14:creationId xmlns:p14="http://schemas.microsoft.com/office/powerpoint/2010/main" val="19214790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gene mutations cause cancer?</a:t>
            </a:r>
            <a:endParaRPr lang="en-US" dirty="0"/>
          </a:p>
        </p:txBody>
      </p:sp>
      <p:sp>
        <p:nvSpPr>
          <p:cNvPr id="3" name="Content Placeholder 2"/>
          <p:cNvSpPr>
            <a:spLocks noGrp="1"/>
          </p:cNvSpPr>
          <p:nvPr>
            <p:ph idx="1"/>
          </p:nvPr>
        </p:nvSpPr>
        <p:spPr>
          <a:xfrm>
            <a:off x="412281" y="2524222"/>
            <a:ext cx="8484681" cy="3670767"/>
          </a:xfrm>
        </p:spPr>
        <p:txBody>
          <a:bodyPr>
            <a:normAutofit/>
          </a:bodyPr>
          <a:lstStyle/>
          <a:p>
            <a:r>
              <a:rPr lang="en-US" dirty="0" smtClean="0"/>
              <a:t>Each part represents a real patient whose tumor genome has been sequenced to identify “cancer genes” responsible for that tumor’s growth</a:t>
            </a:r>
          </a:p>
          <a:p>
            <a:pPr lvl="8"/>
            <a:r>
              <a:rPr lang="en-US" dirty="0"/>
              <a:t>Group according to the 8 </a:t>
            </a:r>
            <a:r>
              <a:rPr lang="en-US" b="1" i="1" dirty="0"/>
              <a:t>types</a:t>
            </a:r>
            <a:r>
              <a:rPr lang="en-US" dirty="0"/>
              <a:t> of cancer: </a:t>
            </a:r>
            <a:r>
              <a:rPr lang="en-US" dirty="0" smtClean="0"/>
              <a:t>(hepatic</a:t>
            </a:r>
            <a:r>
              <a:rPr lang="en-US" dirty="0"/>
              <a:t>, colorectal, leukemia, melanoma, breast, pancreatic, </a:t>
            </a:r>
            <a:r>
              <a:rPr lang="en-US" dirty="0" err="1"/>
              <a:t>glioma</a:t>
            </a:r>
            <a:r>
              <a:rPr lang="en-US" dirty="0"/>
              <a:t>, and lung</a:t>
            </a:r>
            <a:r>
              <a:rPr lang="en-US" dirty="0" smtClean="0"/>
              <a:t>)</a:t>
            </a:r>
          </a:p>
          <a:p>
            <a:pPr marL="2743200" lvl="8" indent="0">
              <a:buNone/>
            </a:pPr>
            <a:r>
              <a:rPr lang="en-US" dirty="0" smtClean="0"/>
              <a:t>               What trends emerge?</a:t>
            </a:r>
          </a:p>
          <a:p>
            <a:pPr marL="2743200" lvl="8" indent="0">
              <a:buNone/>
            </a:pPr>
            <a:endParaRPr lang="en-US" dirty="0"/>
          </a:p>
          <a:p>
            <a:pPr lvl="8"/>
            <a:r>
              <a:rPr lang="en-US" dirty="0" smtClean="0"/>
              <a:t>Group according to patient </a:t>
            </a:r>
            <a:r>
              <a:rPr lang="en-US" b="1" i="1" dirty="0" smtClean="0"/>
              <a:t>number </a:t>
            </a:r>
            <a:r>
              <a:rPr lang="en-US" dirty="0" smtClean="0"/>
              <a:t>(1, 2, 3, 4)</a:t>
            </a:r>
          </a:p>
          <a:p>
            <a:pPr marL="2743200" lvl="8" indent="0">
              <a:buNone/>
            </a:pPr>
            <a:r>
              <a:rPr lang="en-US" dirty="0" smtClean="0"/>
              <a:t>	What </a:t>
            </a:r>
            <a:r>
              <a:rPr lang="en-US" dirty="0"/>
              <a:t>is similar among patients/tumors? </a:t>
            </a:r>
            <a:r>
              <a:rPr lang="en-US" dirty="0" smtClean="0"/>
              <a:t>	What </a:t>
            </a:r>
            <a:r>
              <a:rPr lang="en-US" dirty="0"/>
              <a:t>is different?</a:t>
            </a:r>
          </a:p>
          <a:p>
            <a:pPr lvl="1"/>
            <a:endParaRPr lang="en-US" dirty="0"/>
          </a:p>
          <a:p>
            <a:pPr marL="349250" lvl="1" indent="0">
              <a:buNone/>
            </a:pPr>
            <a:endParaRPr lang="en-US" dirty="0" smtClean="0"/>
          </a:p>
        </p:txBody>
      </p:sp>
      <p:pic>
        <p:nvPicPr>
          <p:cNvPr id="4" name="Picture 3" descr="Screen Shot 2020-01-15 at 11.05.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67" y="3645621"/>
            <a:ext cx="2941025" cy="2518868"/>
          </a:xfrm>
          <a:prstGeom prst="rect">
            <a:avLst/>
          </a:prstGeom>
        </p:spPr>
      </p:pic>
    </p:spTree>
    <p:extLst>
      <p:ext uri="{BB962C8B-B14F-4D97-AF65-F5344CB8AC3E}">
        <p14:creationId xmlns:p14="http://schemas.microsoft.com/office/powerpoint/2010/main" val="32559227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140522-CA1A-0D45-8F55-5BC5A6723061}"/>
              </a:ext>
            </a:extLst>
          </p:cNvPr>
          <p:cNvSpPr>
            <a:spLocks noGrp="1"/>
          </p:cNvSpPr>
          <p:nvPr>
            <p:ph type="title"/>
          </p:nvPr>
        </p:nvSpPr>
        <p:spPr/>
        <p:txBody>
          <a:bodyPr/>
          <a:lstStyle/>
          <a:p>
            <a:r>
              <a:rPr lang="en-US" dirty="0"/>
              <a:t>Cancer is a genetic disease</a:t>
            </a:r>
          </a:p>
        </p:txBody>
      </p:sp>
      <p:sp>
        <p:nvSpPr>
          <p:cNvPr id="3" name="Content Placeholder 2">
            <a:extLst>
              <a:ext uri="{FF2B5EF4-FFF2-40B4-BE49-F238E27FC236}">
                <a16:creationId xmlns="" xmlns:a16="http://schemas.microsoft.com/office/drawing/2014/main" id="{77660087-C05E-8842-97F1-D8044A116B4D}"/>
              </a:ext>
            </a:extLst>
          </p:cNvPr>
          <p:cNvSpPr>
            <a:spLocks noGrp="1"/>
          </p:cNvSpPr>
          <p:nvPr>
            <p:ph idx="1"/>
          </p:nvPr>
        </p:nvSpPr>
        <p:spPr>
          <a:xfrm>
            <a:off x="897254" y="2236469"/>
            <a:ext cx="7610476" cy="3670767"/>
          </a:xfrm>
        </p:spPr>
        <p:txBody>
          <a:bodyPr/>
          <a:lstStyle/>
          <a:p>
            <a:r>
              <a:rPr lang="en-US" dirty="0" smtClean="0"/>
              <a:t>Most </a:t>
            </a:r>
            <a:r>
              <a:rPr lang="en-US" dirty="0"/>
              <a:t>cancers are driven by 6-9 different gene mutations</a:t>
            </a:r>
          </a:p>
        </p:txBody>
      </p:sp>
      <p:pic>
        <p:nvPicPr>
          <p:cNvPr id="5" name="Picture 4">
            <a:extLst>
              <a:ext uri="{FF2B5EF4-FFF2-40B4-BE49-F238E27FC236}">
                <a16:creationId xmlns="" xmlns:a16="http://schemas.microsoft.com/office/drawing/2014/main" id="{63DF6E89-4A2F-B84D-A5AC-6C1C1110FF4A}"/>
              </a:ext>
            </a:extLst>
          </p:cNvPr>
          <p:cNvPicPr>
            <a:picLocks noChangeAspect="1"/>
          </p:cNvPicPr>
          <p:nvPr/>
        </p:nvPicPr>
        <p:blipFill>
          <a:blip r:embed="rId3"/>
          <a:stretch>
            <a:fillRect/>
          </a:stretch>
        </p:blipFill>
        <p:spPr>
          <a:xfrm>
            <a:off x="1350923" y="2901354"/>
            <a:ext cx="6636572" cy="3608195"/>
          </a:xfrm>
          <a:prstGeom prst="rect">
            <a:avLst/>
          </a:prstGeom>
        </p:spPr>
      </p:pic>
    </p:spTree>
    <p:extLst>
      <p:ext uri="{BB962C8B-B14F-4D97-AF65-F5344CB8AC3E}">
        <p14:creationId xmlns:p14="http://schemas.microsoft.com/office/powerpoint/2010/main" val="67984622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140522-CA1A-0D45-8F55-5BC5A6723061}"/>
              </a:ext>
            </a:extLst>
          </p:cNvPr>
          <p:cNvSpPr>
            <a:spLocks noGrp="1"/>
          </p:cNvSpPr>
          <p:nvPr>
            <p:ph type="title"/>
          </p:nvPr>
        </p:nvSpPr>
        <p:spPr/>
        <p:txBody>
          <a:bodyPr/>
          <a:lstStyle/>
          <a:p>
            <a:r>
              <a:rPr lang="en-US" dirty="0"/>
              <a:t>Cancer is a genetic disease</a:t>
            </a:r>
          </a:p>
        </p:txBody>
      </p:sp>
      <p:sp>
        <p:nvSpPr>
          <p:cNvPr id="3" name="Content Placeholder 2">
            <a:extLst>
              <a:ext uri="{FF2B5EF4-FFF2-40B4-BE49-F238E27FC236}">
                <a16:creationId xmlns="" xmlns:a16="http://schemas.microsoft.com/office/drawing/2014/main" id="{77660087-C05E-8842-97F1-D8044A116B4D}"/>
              </a:ext>
            </a:extLst>
          </p:cNvPr>
          <p:cNvSpPr>
            <a:spLocks noGrp="1"/>
          </p:cNvSpPr>
          <p:nvPr>
            <p:ph idx="1"/>
          </p:nvPr>
        </p:nvSpPr>
        <p:spPr>
          <a:xfrm>
            <a:off x="897254" y="2236469"/>
            <a:ext cx="7610476" cy="3670767"/>
          </a:xfrm>
        </p:spPr>
        <p:txBody>
          <a:bodyPr/>
          <a:lstStyle/>
          <a:p>
            <a:r>
              <a:rPr lang="en-US" dirty="0"/>
              <a:t>Cancer arises from the accumulation of genetic changes (mutations</a:t>
            </a:r>
            <a:r>
              <a:rPr lang="en-US" dirty="0" smtClean="0"/>
              <a:t>) over time</a:t>
            </a:r>
            <a:endParaRPr lang="en-US" dirty="0"/>
          </a:p>
        </p:txBody>
      </p:sp>
      <p:pic>
        <p:nvPicPr>
          <p:cNvPr id="7" name="Content Placeholder 4">
            <a:extLst>
              <a:ext uri="{FF2B5EF4-FFF2-40B4-BE49-F238E27FC236}">
                <a16:creationId xmlns="" xmlns:a16="http://schemas.microsoft.com/office/drawing/2014/main" id="{077365AC-9859-4A40-895E-7B2906A5E689}"/>
              </a:ext>
            </a:extLst>
          </p:cNvPr>
          <p:cNvPicPr>
            <a:picLocks noChangeAspect="1"/>
          </p:cNvPicPr>
          <p:nvPr/>
        </p:nvPicPr>
        <p:blipFill rotWithShape="1">
          <a:blip r:embed="rId3"/>
          <a:srcRect t="40042" b="8086"/>
          <a:stretch/>
        </p:blipFill>
        <p:spPr>
          <a:xfrm>
            <a:off x="962633" y="3203501"/>
            <a:ext cx="7178236" cy="2880161"/>
          </a:xfrm>
          <a:prstGeom prst="rect">
            <a:avLst/>
          </a:prstGeom>
        </p:spPr>
      </p:pic>
    </p:spTree>
    <p:extLst>
      <p:ext uri="{BB962C8B-B14F-4D97-AF65-F5344CB8AC3E}">
        <p14:creationId xmlns:p14="http://schemas.microsoft.com/office/powerpoint/2010/main" val="24806302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BB5F7C8-F922-7242-BE01-3B6B504FE07C}"/>
              </a:ext>
            </a:extLst>
          </p:cNvPr>
          <p:cNvPicPr>
            <a:picLocks noChangeAspect="1"/>
          </p:cNvPicPr>
          <p:nvPr/>
        </p:nvPicPr>
        <p:blipFill rotWithShape="1">
          <a:blip r:embed="rId2"/>
          <a:srcRect l="3754" t="3830" r="7246" b="1974"/>
          <a:stretch/>
        </p:blipFill>
        <p:spPr>
          <a:xfrm rot="16200000">
            <a:off x="625698" y="747279"/>
            <a:ext cx="5470860" cy="6366322"/>
          </a:xfrm>
          <a:prstGeom prst="rect">
            <a:avLst/>
          </a:prstGeom>
        </p:spPr>
      </p:pic>
      <p:sp>
        <p:nvSpPr>
          <p:cNvPr id="2" name="Title 1">
            <a:extLst>
              <a:ext uri="{FF2B5EF4-FFF2-40B4-BE49-F238E27FC236}">
                <a16:creationId xmlns="" xmlns:a16="http://schemas.microsoft.com/office/drawing/2014/main" id="{7D995032-A0FC-444F-8187-8429F70E0ADA}"/>
              </a:ext>
            </a:extLst>
          </p:cNvPr>
          <p:cNvSpPr>
            <a:spLocks noGrp="1"/>
          </p:cNvSpPr>
          <p:nvPr>
            <p:ph type="title"/>
          </p:nvPr>
        </p:nvSpPr>
        <p:spPr>
          <a:xfrm>
            <a:off x="0" y="110064"/>
            <a:ext cx="9074426" cy="1182023"/>
          </a:xfrm>
        </p:spPr>
        <p:txBody>
          <a:bodyPr>
            <a:normAutofit fontScale="90000"/>
          </a:bodyPr>
          <a:lstStyle/>
          <a:p>
            <a:r>
              <a:rPr lang="en-US" dirty="0"/>
              <a:t>Cancer genes are found throughout the genome</a:t>
            </a:r>
          </a:p>
        </p:txBody>
      </p:sp>
      <p:sp>
        <p:nvSpPr>
          <p:cNvPr id="5" name="TextBox 4">
            <a:extLst>
              <a:ext uri="{FF2B5EF4-FFF2-40B4-BE49-F238E27FC236}">
                <a16:creationId xmlns="" xmlns:a16="http://schemas.microsoft.com/office/drawing/2014/main" id="{0B22E77D-3143-0746-8555-C91E5D59CE38}"/>
              </a:ext>
            </a:extLst>
          </p:cNvPr>
          <p:cNvSpPr txBox="1"/>
          <p:nvPr/>
        </p:nvSpPr>
        <p:spPr>
          <a:xfrm>
            <a:off x="6653452" y="1427520"/>
            <a:ext cx="2420974" cy="3046988"/>
          </a:xfrm>
          <a:prstGeom prst="rect">
            <a:avLst/>
          </a:prstGeom>
          <a:noFill/>
          <a:ln>
            <a:solidFill>
              <a:srgbClr val="800000"/>
            </a:solidFill>
          </a:ln>
        </p:spPr>
        <p:txBody>
          <a:bodyPr wrap="square" rtlCol="0">
            <a:spAutoFit/>
          </a:bodyPr>
          <a:lstStyle/>
          <a:p>
            <a:pPr marL="285750" indent="-285750">
              <a:buFont typeface="Arial"/>
              <a:buChar char="•"/>
            </a:pPr>
            <a:r>
              <a:rPr lang="en-US" sz="1600" b="1" i="1" dirty="0" smtClean="0"/>
              <a:t>Mutations are also occurring in non-cancer genes</a:t>
            </a:r>
          </a:p>
          <a:p>
            <a:pPr marL="285750" indent="-285750">
              <a:buFont typeface="Arial"/>
              <a:buChar char="•"/>
            </a:pPr>
            <a:endParaRPr lang="en-US" sz="1600" b="1" i="1" dirty="0" smtClean="0">
              <a:solidFill>
                <a:srgbClr val="800000"/>
              </a:solidFill>
            </a:endParaRPr>
          </a:p>
          <a:p>
            <a:pPr marL="285750" indent="-285750">
              <a:buFont typeface="Arial"/>
              <a:buChar char="•"/>
            </a:pPr>
            <a:r>
              <a:rPr lang="en-US" sz="1600" b="1" i="1" dirty="0" smtClean="0">
                <a:solidFill>
                  <a:srgbClr val="800000"/>
                </a:solidFill>
              </a:rPr>
              <a:t>Carrier </a:t>
            </a:r>
            <a:r>
              <a:rPr lang="en-US" sz="1600" b="1" i="1" dirty="0">
                <a:solidFill>
                  <a:srgbClr val="800000"/>
                </a:solidFill>
              </a:rPr>
              <a:t>mutations </a:t>
            </a:r>
            <a:r>
              <a:rPr lang="en-US" sz="1600" dirty="0"/>
              <a:t>and </a:t>
            </a:r>
            <a:r>
              <a:rPr lang="en-US" sz="1600" b="1" i="1" dirty="0">
                <a:solidFill>
                  <a:srgbClr val="800000"/>
                </a:solidFill>
              </a:rPr>
              <a:t>driver mutations </a:t>
            </a:r>
            <a:r>
              <a:rPr lang="en-US" sz="1600" dirty="0"/>
              <a:t>may have the same underlying cause, but only driver mutations </a:t>
            </a:r>
            <a:r>
              <a:rPr lang="en-US" sz="1600" b="1" dirty="0">
                <a:solidFill>
                  <a:srgbClr val="800000"/>
                </a:solidFill>
              </a:rPr>
              <a:t>cause</a:t>
            </a:r>
            <a:r>
              <a:rPr lang="en-US" sz="1600" dirty="0"/>
              <a:t> the cancer. </a:t>
            </a:r>
          </a:p>
        </p:txBody>
      </p:sp>
      <p:sp>
        <p:nvSpPr>
          <p:cNvPr id="6" name="Rectangle 5"/>
          <p:cNvSpPr/>
          <p:nvPr/>
        </p:nvSpPr>
        <p:spPr>
          <a:xfrm>
            <a:off x="6653452" y="4818809"/>
            <a:ext cx="2420974" cy="1569660"/>
          </a:xfrm>
          <a:prstGeom prst="rect">
            <a:avLst/>
          </a:prstGeom>
          <a:ln w="38100" cmpd="sng">
            <a:solidFill>
              <a:srgbClr val="0000FF"/>
            </a:solidFill>
          </a:ln>
        </p:spPr>
        <p:txBody>
          <a:bodyPr wrap="square">
            <a:spAutoFit/>
          </a:bodyPr>
          <a:lstStyle/>
          <a:p>
            <a:r>
              <a:rPr lang="en-US" sz="1600" dirty="0">
                <a:solidFill>
                  <a:srgbClr val="0000FF"/>
                </a:solidFill>
              </a:rPr>
              <a:t>Cells continue to acquire mutations as the cancer evolves </a:t>
            </a:r>
            <a:r>
              <a:rPr lang="en-US" sz="1600" dirty="0">
                <a:solidFill>
                  <a:srgbClr val="0000FF"/>
                </a:solidFill>
                <a:sym typeface="Wingdings" pitchFamily="2" charset="2"/>
              </a:rPr>
              <a:t> contributes to </a:t>
            </a:r>
            <a:r>
              <a:rPr lang="en-US" sz="1600" b="1" i="1" dirty="0">
                <a:solidFill>
                  <a:srgbClr val="0000FF"/>
                </a:solidFill>
                <a:sym typeface="Wingdings" pitchFamily="2" charset="2"/>
              </a:rPr>
              <a:t>genetic heterogeneity </a:t>
            </a:r>
            <a:r>
              <a:rPr lang="en-US" sz="1600" dirty="0">
                <a:solidFill>
                  <a:srgbClr val="0000FF"/>
                </a:solidFill>
                <a:sym typeface="Wingdings" pitchFamily="2" charset="2"/>
              </a:rPr>
              <a:t>in the tumor</a:t>
            </a:r>
            <a:endParaRPr lang="en-US" sz="1600" dirty="0">
              <a:solidFill>
                <a:srgbClr val="0000FF"/>
              </a:solidFill>
            </a:endParaRPr>
          </a:p>
        </p:txBody>
      </p:sp>
    </p:spTree>
    <p:extLst>
      <p:ext uri="{BB962C8B-B14F-4D97-AF65-F5344CB8AC3E}">
        <p14:creationId xmlns:p14="http://schemas.microsoft.com/office/powerpoint/2010/main" val="1897637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160"/>
            <a:ext cx="8229600" cy="990600"/>
          </a:xfrm>
        </p:spPr>
        <p:txBody>
          <a:bodyPr/>
          <a:lstStyle/>
          <a:p>
            <a:pPr algn="ctr"/>
            <a:r>
              <a:rPr lang="en-US" dirty="0"/>
              <a:t>Cancer Cell Evolution</a:t>
            </a:r>
          </a:p>
        </p:txBody>
      </p:sp>
      <p:sp>
        <p:nvSpPr>
          <p:cNvPr id="43" name="TextBox 42"/>
          <p:cNvSpPr txBox="1"/>
          <p:nvPr/>
        </p:nvSpPr>
        <p:spPr>
          <a:xfrm>
            <a:off x="212938" y="1258014"/>
            <a:ext cx="8707666" cy="707886"/>
          </a:xfrm>
          <a:prstGeom prst="rect">
            <a:avLst/>
          </a:prstGeom>
          <a:noFill/>
        </p:spPr>
        <p:txBody>
          <a:bodyPr wrap="square" rtlCol="0">
            <a:spAutoFit/>
          </a:bodyPr>
          <a:lstStyle/>
          <a:p>
            <a:pPr algn="ctr"/>
            <a:r>
              <a:rPr lang="en-US" sz="2000" b="1" dirty="0"/>
              <a:t>Aneuploidy enables cancer cells to evolve resistance</a:t>
            </a:r>
          </a:p>
          <a:p>
            <a:pPr algn="ctr"/>
            <a:r>
              <a:rPr lang="en-US" sz="2000" b="1" dirty="0"/>
              <a:t>to cancer therapies </a:t>
            </a:r>
          </a:p>
        </p:txBody>
      </p:sp>
      <p:sp>
        <p:nvSpPr>
          <p:cNvPr id="44" name="TextBox 43"/>
          <p:cNvSpPr txBox="1"/>
          <p:nvPr/>
        </p:nvSpPr>
        <p:spPr>
          <a:xfrm>
            <a:off x="3505200" y="2722979"/>
            <a:ext cx="5415404" cy="3724097"/>
          </a:xfrm>
          <a:prstGeom prst="rect">
            <a:avLst/>
          </a:prstGeom>
          <a:noFill/>
          <a:ln>
            <a:solidFill>
              <a:srgbClr val="5C697C"/>
            </a:solidFill>
          </a:ln>
        </p:spPr>
        <p:txBody>
          <a:bodyPr wrap="square" rtlCol="0">
            <a:spAutoFit/>
          </a:bodyPr>
          <a:lstStyle/>
          <a:p>
            <a:pPr algn="ctr"/>
            <a:r>
              <a:rPr lang="en-US" sz="2000" dirty="0" smtClean="0">
                <a:solidFill>
                  <a:schemeClr val="accent5">
                    <a:lumMod val="75000"/>
                  </a:schemeClr>
                </a:solidFill>
              </a:rPr>
              <a:t>Ongoing mutations:</a:t>
            </a:r>
            <a:endParaRPr lang="en-US" sz="2000" dirty="0">
              <a:solidFill>
                <a:schemeClr val="accent5">
                  <a:lumMod val="75000"/>
                </a:schemeClr>
              </a:solidFill>
            </a:endParaRPr>
          </a:p>
          <a:p>
            <a:pPr algn="ctr"/>
            <a:endParaRPr lang="en-US" dirty="0"/>
          </a:p>
          <a:p>
            <a:pPr marL="285750" indent="-285750">
              <a:buFont typeface="Arial"/>
              <a:buChar char="•"/>
            </a:pPr>
            <a:r>
              <a:rPr lang="en-US" dirty="0">
                <a:solidFill>
                  <a:srgbClr val="5C697C"/>
                </a:solidFill>
              </a:rPr>
              <a:t>Very heterogeneous in a few division cycles</a:t>
            </a:r>
          </a:p>
          <a:p>
            <a:pPr lvl="1"/>
            <a:r>
              <a:rPr lang="en-US" b="1" dirty="0">
                <a:solidFill>
                  <a:srgbClr val="5C697C"/>
                </a:solidFill>
                <a:sym typeface="Wingdings"/>
              </a:rPr>
              <a:t> </a:t>
            </a:r>
            <a:r>
              <a:rPr lang="en-US" b="1" dirty="0">
                <a:solidFill>
                  <a:srgbClr val="5C697C"/>
                </a:solidFill>
              </a:rPr>
              <a:t>Different (colored) cells have different </a:t>
            </a:r>
            <a:r>
              <a:rPr lang="en-US" b="1" dirty="0" smtClean="0">
                <a:solidFill>
                  <a:srgbClr val="5C697C"/>
                </a:solidFill>
              </a:rPr>
              <a:t>mutations</a:t>
            </a:r>
            <a:endParaRPr lang="en-US" b="1" dirty="0">
              <a:solidFill>
                <a:srgbClr val="5C697C"/>
              </a:solidFill>
            </a:endParaRPr>
          </a:p>
          <a:p>
            <a:pPr marL="285750" indent="-285750">
              <a:buFont typeface="Arial"/>
              <a:buChar char="•"/>
            </a:pPr>
            <a:endParaRPr lang="en-US" dirty="0">
              <a:solidFill>
                <a:srgbClr val="5C697C"/>
              </a:solidFill>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chemeClr val="bg1"/>
              </a:solidFill>
              <a:sym typeface="Wingdings"/>
            </a:endParaRPr>
          </a:p>
        </p:txBody>
      </p:sp>
      <p:sp>
        <p:nvSpPr>
          <p:cNvPr id="45" name="Oval 44"/>
          <p:cNvSpPr/>
          <p:nvPr/>
        </p:nvSpPr>
        <p:spPr>
          <a:xfrm>
            <a:off x="1625600" y="3759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35150" y="39116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1473200" y="39878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68275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835150" y="42926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101850" y="40640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238250" y="36449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20650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1625600" y="45339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101850" y="44196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358900" y="44450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003300" y="4356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778000" y="3505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2089150" y="36068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473200" y="3378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066800" y="38354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1790700" y="3175000"/>
            <a:ext cx="419100" cy="457200"/>
          </a:xfrm>
          <a:prstGeom prst="ellipse">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485900" y="3048000"/>
            <a:ext cx="419100" cy="457200"/>
          </a:xfrm>
          <a:prstGeom prst="ellipse">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1955800" y="47371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374900" y="42164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374900" y="3759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2101850" y="3281779"/>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460500" y="4737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1104900" y="4648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984250" y="34290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1219200" y="31623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62000" y="36195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254250" y="46355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1695450" y="49022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83185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666750" y="39370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692150" y="4394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9054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dissolve">
                                      <p:cBhvr>
                                        <p:cTn id="7" dur="500"/>
                                        <p:tgtEl>
                                          <p:spTgt spid="5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dissolve">
                                      <p:cBhvr>
                                        <p:cTn id="13" dur="500"/>
                                        <p:tgtEl>
                                          <p:spTgt spid="4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dissolve">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dissolve">
                                      <p:cBhvr>
                                        <p:cTn id="21" dur="500"/>
                                        <p:tgtEl>
                                          <p:spTgt spid="6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dissolve">
                                      <p:cBhvr>
                                        <p:cTn id="24" dur="500"/>
                                        <p:tgtEl>
                                          <p:spTgt spid="5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dissolve">
                                      <p:cBhvr>
                                        <p:cTn id="27" dur="500"/>
                                        <p:tgtEl>
                                          <p:spTgt spid="5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dissolve">
                                      <p:cBhvr>
                                        <p:cTn id="30" dur="500"/>
                                        <p:tgtEl>
                                          <p:spTgt spid="5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dissolve">
                                      <p:cBhvr>
                                        <p:cTn id="36" dur="500"/>
                                        <p:tgtEl>
                                          <p:spTgt spid="5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dissolve">
                                      <p:cBhvr>
                                        <p:cTn id="39" dur="500"/>
                                        <p:tgtEl>
                                          <p:spTgt spid="5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dissolve">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dissolve">
                                      <p:cBhvr>
                                        <p:cTn id="47" dur="500"/>
                                        <p:tgtEl>
                                          <p:spTgt spid="62"/>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dissolve">
                                      <p:cBhvr>
                                        <p:cTn id="50" dur="500"/>
                                        <p:tgtEl>
                                          <p:spTgt spid="61"/>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dissolve">
                                      <p:cBhvr>
                                        <p:cTn id="53" dur="500"/>
                                        <p:tgtEl>
                                          <p:spTgt spid="6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dissolve">
                                      <p:cBhvr>
                                        <p:cTn id="56" dur="500"/>
                                        <p:tgtEl>
                                          <p:spTgt spid="6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dissolve">
                                      <p:cBhvr>
                                        <p:cTn id="59" dur="500"/>
                                        <p:tgtEl>
                                          <p:spTgt spid="6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dissolve">
                                      <p:cBhvr>
                                        <p:cTn id="62" dur="500"/>
                                        <p:tgtEl>
                                          <p:spTgt spid="72"/>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dissolve">
                                      <p:cBhvr>
                                        <p:cTn id="65" dur="500"/>
                                        <p:tgtEl>
                                          <p:spTgt spid="73"/>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dissolve">
                                      <p:cBhvr>
                                        <p:cTn id="68" dur="500"/>
                                        <p:tgtEl>
                                          <p:spTgt spid="6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dissolve">
                                      <p:cBhvr>
                                        <p:cTn id="71" dur="500"/>
                                        <p:tgtEl>
                                          <p:spTgt spid="67"/>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dissolve">
                                      <p:cBhvr>
                                        <p:cTn id="74" dur="500"/>
                                        <p:tgtEl>
                                          <p:spTgt spid="68"/>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dissolve">
                                      <p:cBhvr>
                                        <p:cTn id="77" dur="500"/>
                                        <p:tgtEl>
                                          <p:spTgt spid="7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dissolve">
                                      <p:cBhvr>
                                        <p:cTn id="80" dur="500"/>
                                        <p:tgtEl>
                                          <p:spTgt spid="71"/>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dissolve">
                                      <p:cBhvr>
                                        <p:cTn id="83" dur="500"/>
                                        <p:tgtEl>
                                          <p:spTgt spid="69"/>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dissolve">
                                      <p:cBhvr>
                                        <p:cTn id="86" dur="500"/>
                                        <p:tgtEl>
                                          <p:spTgt spid="70"/>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dissolve">
                                      <p:cBhvr>
                                        <p:cTn id="89" dur="500"/>
                                        <p:tgtEl>
                                          <p:spTgt spid="74"/>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dissolve">
                                      <p:cBhvr>
                                        <p:cTn id="92" dur="500"/>
                                        <p:tgtEl>
                                          <p:spTgt spid="75"/>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4">
                                            <p:txEl>
                                              <p:pRg st="2" end="2"/>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160"/>
            <a:ext cx="8229600" cy="990600"/>
          </a:xfrm>
        </p:spPr>
        <p:txBody>
          <a:bodyPr/>
          <a:lstStyle/>
          <a:p>
            <a:pPr algn="ctr"/>
            <a:r>
              <a:rPr lang="en-US" dirty="0"/>
              <a:t>Cancer Cell Evolution</a:t>
            </a:r>
          </a:p>
        </p:txBody>
      </p:sp>
      <p:sp>
        <p:nvSpPr>
          <p:cNvPr id="44" name="TextBox 43"/>
          <p:cNvSpPr txBox="1"/>
          <p:nvPr/>
        </p:nvSpPr>
        <p:spPr>
          <a:xfrm>
            <a:off x="3505200" y="2722979"/>
            <a:ext cx="5415404" cy="3724097"/>
          </a:xfrm>
          <a:prstGeom prst="rect">
            <a:avLst/>
          </a:prstGeom>
          <a:noFill/>
          <a:ln>
            <a:solidFill>
              <a:srgbClr val="5C697C"/>
            </a:solidFill>
          </a:ln>
        </p:spPr>
        <p:txBody>
          <a:bodyPr wrap="square" rtlCol="0">
            <a:spAutoFit/>
          </a:bodyPr>
          <a:lstStyle/>
          <a:p>
            <a:pPr algn="ctr"/>
            <a:r>
              <a:rPr lang="en-US" sz="2000" dirty="0">
                <a:solidFill>
                  <a:schemeClr val="accent5">
                    <a:lumMod val="75000"/>
                  </a:schemeClr>
                </a:solidFill>
              </a:rPr>
              <a:t>Ongoing mutations:</a:t>
            </a:r>
          </a:p>
          <a:p>
            <a:pPr algn="ctr"/>
            <a:endParaRPr lang="en-US" dirty="0"/>
          </a:p>
          <a:p>
            <a:pPr marL="285750" indent="-285750">
              <a:buFont typeface="Arial"/>
              <a:buChar char="•"/>
            </a:pPr>
            <a:r>
              <a:rPr lang="en-US" dirty="0">
                <a:solidFill>
                  <a:srgbClr val="5C697C"/>
                </a:solidFill>
              </a:rPr>
              <a:t>Very heterogeneous in a few division cycles</a:t>
            </a:r>
          </a:p>
          <a:p>
            <a:pPr lvl="1"/>
            <a:r>
              <a:rPr lang="en-US" b="1" dirty="0">
                <a:solidFill>
                  <a:srgbClr val="5C697C"/>
                </a:solidFill>
                <a:sym typeface="Wingdings"/>
              </a:rPr>
              <a:t> </a:t>
            </a:r>
            <a:r>
              <a:rPr lang="en-US" b="1" dirty="0">
                <a:solidFill>
                  <a:srgbClr val="5C697C"/>
                </a:solidFill>
              </a:rPr>
              <a:t>Different (colored) cells have different mutations</a:t>
            </a:r>
          </a:p>
          <a:p>
            <a:pPr marL="285750" indent="-285750">
              <a:buFont typeface="Arial"/>
              <a:buChar char="•"/>
            </a:pPr>
            <a:endParaRPr lang="en-US" dirty="0">
              <a:solidFill>
                <a:srgbClr val="008000"/>
              </a:solidFill>
            </a:endParaRPr>
          </a:p>
          <a:p>
            <a:pPr marL="285750" indent="-285750">
              <a:buFont typeface="Arial"/>
              <a:buChar char="•"/>
            </a:pPr>
            <a:r>
              <a:rPr lang="en-US" dirty="0">
                <a:solidFill>
                  <a:srgbClr val="008000"/>
                </a:solidFill>
              </a:rPr>
              <a:t>Chemotherapy kills most cancer cells </a:t>
            </a:r>
          </a:p>
          <a:p>
            <a:pPr lvl="1"/>
            <a:r>
              <a:rPr lang="en-US" b="1" dirty="0">
                <a:solidFill>
                  <a:srgbClr val="008000"/>
                </a:solidFill>
                <a:sym typeface="Wingdings"/>
              </a:rPr>
              <a:t> tumor shrinks!</a:t>
            </a:r>
            <a:endParaRPr lang="en-US" b="1" dirty="0">
              <a:solidFill>
                <a:srgbClr val="008000"/>
              </a:solidFill>
            </a:endParaRPr>
          </a:p>
          <a:p>
            <a:pPr marL="285750" indent="-285750">
              <a:buFont typeface="Arial"/>
              <a:buChar char="•"/>
            </a:pPr>
            <a:endParaRPr lang="en-US" dirty="0">
              <a:solidFill>
                <a:srgbClr val="008000"/>
              </a:solidFill>
            </a:endParaRPr>
          </a:p>
          <a:p>
            <a:pPr marL="285750" indent="-285750">
              <a:buFont typeface="Arial"/>
              <a:buChar char="•"/>
            </a:pPr>
            <a:r>
              <a:rPr lang="en-US" dirty="0">
                <a:solidFill>
                  <a:schemeClr val="tx2">
                    <a:lumMod val="75000"/>
                  </a:schemeClr>
                </a:solidFill>
              </a:rPr>
              <a:t>Some cells evolve to be resistant to therapy</a:t>
            </a:r>
          </a:p>
          <a:p>
            <a:pPr lvl="1"/>
            <a:r>
              <a:rPr lang="en-US" b="1" dirty="0">
                <a:solidFill>
                  <a:schemeClr val="tx2">
                    <a:lumMod val="75000"/>
                  </a:schemeClr>
                </a:solidFill>
                <a:sym typeface="Wingdings"/>
              </a:rPr>
              <a:t> some cancer cells remain</a:t>
            </a:r>
          </a:p>
          <a:p>
            <a:pPr lvl="1"/>
            <a:endParaRPr lang="en-US" b="1" dirty="0">
              <a:solidFill>
                <a:schemeClr val="tx2">
                  <a:lumMod val="75000"/>
                </a:schemeClr>
              </a:solidFill>
              <a:sym typeface="Wingdings"/>
            </a:endParaRPr>
          </a:p>
          <a:p>
            <a:pPr marL="285750" indent="-285750">
              <a:buFont typeface="Arial"/>
              <a:buChar char="•"/>
            </a:pPr>
            <a:endParaRPr lang="en-US" dirty="0">
              <a:solidFill>
                <a:schemeClr val="bg1"/>
              </a:solidFill>
              <a:sym typeface="Wingdings"/>
            </a:endParaRPr>
          </a:p>
        </p:txBody>
      </p:sp>
      <p:sp>
        <p:nvSpPr>
          <p:cNvPr id="45" name="Oval 44"/>
          <p:cNvSpPr/>
          <p:nvPr/>
        </p:nvSpPr>
        <p:spPr>
          <a:xfrm>
            <a:off x="1625600" y="3759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35150" y="39116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1473200" y="39878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68275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835150" y="42926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101850" y="40640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238250" y="36449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20650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1625600" y="45339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101850" y="44196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358900" y="44450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003300" y="4356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778000" y="3505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2089150" y="36068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473200" y="3378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066800" y="38354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1790700" y="3175000"/>
            <a:ext cx="419100" cy="457200"/>
          </a:xfrm>
          <a:prstGeom prst="ellipse">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485900" y="3048000"/>
            <a:ext cx="419100" cy="457200"/>
          </a:xfrm>
          <a:prstGeom prst="ellipse">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1955800" y="47371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374900" y="42164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374900" y="3759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2101850" y="3281779"/>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460500" y="4737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1104900" y="4648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984250" y="34290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1219200" y="31623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62000" y="36195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254250" y="46355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1695450" y="49022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83185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666750" y="39370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692150" y="4394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descr="kisspng-computer-icons-poison-skull-and-crossbones-clip-ar-bones-5acb67a56a2bb6.2358224215232797814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53" y="2611353"/>
            <a:ext cx="550947" cy="550947"/>
          </a:xfrm>
          <a:prstGeom prst="rect">
            <a:avLst/>
          </a:prstGeom>
        </p:spPr>
      </p:pic>
      <p:pic>
        <p:nvPicPr>
          <p:cNvPr id="38" name="Picture 37" descr="kisspng-computer-icons-poison-skull-and-crossbones-clip-ar-bones-5acb67a56a2bb6.2358224215232797814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03" y="2335879"/>
            <a:ext cx="550947" cy="550947"/>
          </a:xfrm>
          <a:prstGeom prst="rect">
            <a:avLst/>
          </a:prstGeom>
        </p:spPr>
      </p:pic>
      <p:pic>
        <p:nvPicPr>
          <p:cNvPr id="39" name="Picture 38" descr="kisspng-computer-icons-poison-skull-and-crossbones-clip-ar-bones-5acb67a56a2bb6.2358224215232797814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02" y="3208253"/>
            <a:ext cx="550947" cy="550947"/>
          </a:xfrm>
          <a:prstGeom prst="rect">
            <a:avLst/>
          </a:prstGeom>
        </p:spPr>
      </p:pic>
      <p:sp>
        <p:nvSpPr>
          <p:cNvPr id="3" name="TextBox 2"/>
          <p:cNvSpPr txBox="1"/>
          <p:nvPr/>
        </p:nvSpPr>
        <p:spPr>
          <a:xfrm rot="20149933">
            <a:off x="-162502" y="2197101"/>
            <a:ext cx="2141106" cy="369332"/>
          </a:xfrm>
          <a:prstGeom prst="rect">
            <a:avLst/>
          </a:prstGeom>
          <a:noFill/>
        </p:spPr>
        <p:txBody>
          <a:bodyPr wrap="none" rtlCol="0">
            <a:spAutoFit/>
          </a:bodyPr>
          <a:lstStyle/>
          <a:p>
            <a:r>
              <a:rPr lang="en-US" b="1" dirty="0"/>
              <a:t>+ Cancer therapy!</a:t>
            </a:r>
          </a:p>
        </p:txBody>
      </p:sp>
      <p:sp>
        <p:nvSpPr>
          <p:cNvPr id="41" name="TextBox 40"/>
          <p:cNvSpPr txBox="1"/>
          <p:nvPr/>
        </p:nvSpPr>
        <p:spPr>
          <a:xfrm>
            <a:off x="212938" y="1258014"/>
            <a:ext cx="8707666" cy="707886"/>
          </a:xfrm>
          <a:prstGeom prst="rect">
            <a:avLst/>
          </a:prstGeom>
          <a:noFill/>
        </p:spPr>
        <p:txBody>
          <a:bodyPr wrap="square" rtlCol="0">
            <a:spAutoFit/>
          </a:bodyPr>
          <a:lstStyle/>
          <a:p>
            <a:pPr algn="ctr"/>
            <a:r>
              <a:rPr lang="en-US" sz="2000" b="1" dirty="0" smtClean="0"/>
              <a:t>Heterogeneity </a:t>
            </a:r>
            <a:r>
              <a:rPr lang="en-US" sz="2000" b="1" dirty="0"/>
              <a:t>enables cancer cells to evolve resistance</a:t>
            </a:r>
          </a:p>
          <a:p>
            <a:pPr algn="ctr"/>
            <a:r>
              <a:rPr lang="en-US" sz="2000" b="1" dirty="0"/>
              <a:t>to cancer therapies </a:t>
            </a:r>
          </a:p>
        </p:txBody>
      </p:sp>
    </p:spTree>
    <p:extLst>
      <p:ext uri="{BB962C8B-B14F-4D97-AF65-F5344CB8AC3E}">
        <p14:creationId xmlns:p14="http://schemas.microsoft.com/office/powerpoint/2010/main" val="2726714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1000"/>
                                        <p:tgtEl>
                                          <p:spTgt spid="45"/>
                                        </p:tgtEl>
                                      </p:cBhvr>
                                    </p:animEffect>
                                    <p:set>
                                      <p:cBhvr>
                                        <p:cTn id="7" dur="1" fill="hold">
                                          <p:stCondLst>
                                            <p:cond delay="999"/>
                                          </p:stCondLst>
                                        </p:cTn>
                                        <p:tgtEl>
                                          <p:spTgt spid="4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1000"/>
                                        <p:tgtEl>
                                          <p:spTgt spid="46"/>
                                        </p:tgtEl>
                                      </p:cBhvr>
                                    </p:animEffect>
                                    <p:set>
                                      <p:cBhvr>
                                        <p:cTn id="10" dur="1" fill="hold">
                                          <p:stCondLst>
                                            <p:cond delay="999"/>
                                          </p:stCondLst>
                                        </p:cTn>
                                        <p:tgtEl>
                                          <p:spTgt spid="4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1000"/>
                                        <p:tgtEl>
                                          <p:spTgt spid="47"/>
                                        </p:tgtEl>
                                      </p:cBhvr>
                                    </p:animEffect>
                                    <p:set>
                                      <p:cBhvr>
                                        <p:cTn id="13" dur="1" fill="hold">
                                          <p:stCondLst>
                                            <p:cond delay="999"/>
                                          </p:stCondLst>
                                        </p:cTn>
                                        <p:tgtEl>
                                          <p:spTgt spid="4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1000"/>
                                        <p:tgtEl>
                                          <p:spTgt spid="50"/>
                                        </p:tgtEl>
                                      </p:cBhvr>
                                    </p:animEffect>
                                    <p:set>
                                      <p:cBhvr>
                                        <p:cTn id="16" dur="1" fill="hold">
                                          <p:stCondLst>
                                            <p:cond delay="999"/>
                                          </p:stCondLst>
                                        </p:cTn>
                                        <p:tgtEl>
                                          <p:spTgt spid="5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1000"/>
                                        <p:tgtEl>
                                          <p:spTgt spid="51"/>
                                        </p:tgtEl>
                                      </p:cBhvr>
                                    </p:animEffect>
                                    <p:set>
                                      <p:cBhvr>
                                        <p:cTn id="19" dur="1" fill="hold">
                                          <p:stCondLst>
                                            <p:cond delay="999"/>
                                          </p:stCondLst>
                                        </p:cTn>
                                        <p:tgtEl>
                                          <p:spTgt spid="5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1000"/>
                                        <p:tgtEl>
                                          <p:spTgt spid="57"/>
                                        </p:tgtEl>
                                      </p:cBhvr>
                                    </p:animEffect>
                                    <p:set>
                                      <p:cBhvr>
                                        <p:cTn id="22" dur="1" fill="hold">
                                          <p:stCondLst>
                                            <p:cond delay="999"/>
                                          </p:stCondLst>
                                        </p:cTn>
                                        <p:tgtEl>
                                          <p:spTgt spid="5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1000"/>
                                        <p:tgtEl>
                                          <p:spTgt spid="58"/>
                                        </p:tgtEl>
                                      </p:cBhvr>
                                    </p:animEffect>
                                    <p:set>
                                      <p:cBhvr>
                                        <p:cTn id="25" dur="1" fill="hold">
                                          <p:stCondLst>
                                            <p:cond delay="999"/>
                                          </p:stCondLst>
                                        </p:cTn>
                                        <p:tgtEl>
                                          <p:spTgt spid="5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1000"/>
                                        <p:tgtEl>
                                          <p:spTgt spid="59"/>
                                        </p:tgtEl>
                                      </p:cBhvr>
                                    </p:animEffect>
                                    <p:set>
                                      <p:cBhvr>
                                        <p:cTn id="28" dur="1" fill="hold">
                                          <p:stCondLst>
                                            <p:cond delay="999"/>
                                          </p:stCondLst>
                                        </p:cTn>
                                        <p:tgtEl>
                                          <p:spTgt spid="5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1000"/>
                                        <p:tgtEl>
                                          <p:spTgt spid="60"/>
                                        </p:tgtEl>
                                      </p:cBhvr>
                                    </p:animEffect>
                                    <p:set>
                                      <p:cBhvr>
                                        <p:cTn id="31" dur="1" fill="hold">
                                          <p:stCondLst>
                                            <p:cond delay="999"/>
                                          </p:stCondLst>
                                        </p:cTn>
                                        <p:tgtEl>
                                          <p:spTgt spid="6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1000"/>
                                        <p:tgtEl>
                                          <p:spTgt spid="61"/>
                                        </p:tgtEl>
                                      </p:cBhvr>
                                    </p:animEffect>
                                    <p:set>
                                      <p:cBhvr>
                                        <p:cTn id="34" dur="1" fill="hold">
                                          <p:stCondLst>
                                            <p:cond delay="999"/>
                                          </p:stCondLst>
                                        </p:cTn>
                                        <p:tgtEl>
                                          <p:spTgt spid="6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1000"/>
                                        <p:tgtEl>
                                          <p:spTgt spid="62"/>
                                        </p:tgtEl>
                                      </p:cBhvr>
                                    </p:animEffect>
                                    <p:set>
                                      <p:cBhvr>
                                        <p:cTn id="37" dur="1" fill="hold">
                                          <p:stCondLst>
                                            <p:cond delay="999"/>
                                          </p:stCondLst>
                                        </p:cTn>
                                        <p:tgtEl>
                                          <p:spTgt spid="6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1000"/>
                                        <p:tgtEl>
                                          <p:spTgt spid="65"/>
                                        </p:tgtEl>
                                      </p:cBhvr>
                                    </p:animEffect>
                                    <p:set>
                                      <p:cBhvr>
                                        <p:cTn id="40" dur="1" fill="hold">
                                          <p:stCondLst>
                                            <p:cond delay="999"/>
                                          </p:stCondLst>
                                        </p:cTn>
                                        <p:tgtEl>
                                          <p:spTgt spid="65"/>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1000"/>
                                        <p:tgtEl>
                                          <p:spTgt spid="66"/>
                                        </p:tgtEl>
                                      </p:cBhvr>
                                    </p:animEffect>
                                    <p:set>
                                      <p:cBhvr>
                                        <p:cTn id="43" dur="1" fill="hold">
                                          <p:stCondLst>
                                            <p:cond delay="999"/>
                                          </p:stCondLst>
                                        </p:cTn>
                                        <p:tgtEl>
                                          <p:spTgt spid="66"/>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1000"/>
                                        <p:tgtEl>
                                          <p:spTgt spid="69"/>
                                        </p:tgtEl>
                                      </p:cBhvr>
                                    </p:animEffect>
                                    <p:set>
                                      <p:cBhvr>
                                        <p:cTn id="46" dur="1" fill="hold">
                                          <p:stCondLst>
                                            <p:cond delay="999"/>
                                          </p:stCondLst>
                                        </p:cTn>
                                        <p:tgtEl>
                                          <p:spTgt spid="69"/>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1000"/>
                                        <p:tgtEl>
                                          <p:spTgt spid="70"/>
                                        </p:tgtEl>
                                      </p:cBhvr>
                                    </p:animEffect>
                                    <p:set>
                                      <p:cBhvr>
                                        <p:cTn id="49" dur="1" fill="hold">
                                          <p:stCondLst>
                                            <p:cond delay="999"/>
                                          </p:stCondLst>
                                        </p:cTn>
                                        <p:tgtEl>
                                          <p:spTgt spid="70"/>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1000"/>
                                        <p:tgtEl>
                                          <p:spTgt spid="71"/>
                                        </p:tgtEl>
                                      </p:cBhvr>
                                    </p:animEffect>
                                    <p:set>
                                      <p:cBhvr>
                                        <p:cTn id="52" dur="1" fill="hold">
                                          <p:stCondLst>
                                            <p:cond delay="999"/>
                                          </p:stCondLst>
                                        </p:cTn>
                                        <p:tgtEl>
                                          <p:spTgt spid="71"/>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1000"/>
                                        <p:tgtEl>
                                          <p:spTgt spid="75"/>
                                        </p:tgtEl>
                                      </p:cBhvr>
                                    </p:animEffect>
                                    <p:set>
                                      <p:cBhvr>
                                        <p:cTn id="55" dur="1" fill="hold">
                                          <p:stCondLst>
                                            <p:cond delay="999"/>
                                          </p:stCondLst>
                                        </p:cTn>
                                        <p:tgtEl>
                                          <p:spTgt spid="75"/>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1000"/>
                                        <p:tgtEl>
                                          <p:spTgt spid="37"/>
                                        </p:tgtEl>
                                      </p:cBhvr>
                                    </p:animEffect>
                                    <p:set>
                                      <p:cBhvr>
                                        <p:cTn id="58" dur="1" fill="hold">
                                          <p:stCondLst>
                                            <p:cond delay="999"/>
                                          </p:stCondLst>
                                        </p:cTn>
                                        <p:tgtEl>
                                          <p:spTgt spid="37"/>
                                        </p:tgtEl>
                                        <p:attrNameLst>
                                          <p:attrName>style.visibility</p:attrName>
                                        </p:attrNameLst>
                                      </p:cBhvr>
                                      <p:to>
                                        <p:strVal val="hidden"/>
                                      </p:to>
                                    </p:set>
                                  </p:childTnLst>
                                </p:cTn>
                              </p:par>
                              <p:par>
                                <p:cTn id="59" presetID="9" presetClass="exit" presetSubtype="0" fill="hold" nodeType="withEffect">
                                  <p:stCondLst>
                                    <p:cond delay="0"/>
                                  </p:stCondLst>
                                  <p:childTnLst>
                                    <p:animEffect transition="out" filter="dissolve">
                                      <p:cBhvr>
                                        <p:cTn id="60" dur="1000"/>
                                        <p:tgtEl>
                                          <p:spTgt spid="38"/>
                                        </p:tgtEl>
                                      </p:cBhvr>
                                    </p:animEffect>
                                    <p:set>
                                      <p:cBhvr>
                                        <p:cTn id="61" dur="1" fill="hold">
                                          <p:stCondLst>
                                            <p:cond delay="999"/>
                                          </p:stCondLst>
                                        </p:cTn>
                                        <p:tgtEl>
                                          <p:spTgt spid="38"/>
                                        </p:tgtEl>
                                        <p:attrNameLst>
                                          <p:attrName>style.visibility</p:attrName>
                                        </p:attrNameLst>
                                      </p:cBhvr>
                                      <p:to>
                                        <p:strVal val="hidden"/>
                                      </p:to>
                                    </p:set>
                                  </p:childTnLst>
                                </p:cTn>
                              </p:par>
                              <p:par>
                                <p:cTn id="62" presetID="9" presetClass="exit" presetSubtype="0" fill="hold" nodeType="withEffect">
                                  <p:stCondLst>
                                    <p:cond delay="0"/>
                                  </p:stCondLst>
                                  <p:childTnLst>
                                    <p:animEffect transition="out" filter="dissolve">
                                      <p:cBhvr>
                                        <p:cTn id="63" dur="1000"/>
                                        <p:tgtEl>
                                          <p:spTgt spid="39"/>
                                        </p:tgtEl>
                                      </p:cBhvr>
                                    </p:animEffect>
                                    <p:set>
                                      <p:cBhvr>
                                        <p:cTn id="64" dur="1" fill="hold">
                                          <p:stCondLst>
                                            <p:cond delay="999"/>
                                          </p:stCondLst>
                                        </p:cTn>
                                        <p:tgtEl>
                                          <p:spTgt spid="39"/>
                                        </p:tgtEl>
                                        <p:attrNameLst>
                                          <p:attrName>style.visibility</p:attrName>
                                        </p:attrNameLst>
                                      </p:cBhvr>
                                      <p:to>
                                        <p:strVal val="hidden"/>
                                      </p:to>
                                    </p:set>
                                  </p:childTnLst>
                                </p:cTn>
                              </p:par>
                              <p:par>
                                <p:cTn id="65" presetID="9" presetClass="exit" presetSubtype="0" fill="hold" grpId="0" nodeType="withEffect">
                                  <p:stCondLst>
                                    <p:cond delay="0"/>
                                  </p:stCondLst>
                                  <p:childTnLst>
                                    <p:animEffect transition="out" filter="dissolve">
                                      <p:cBhvr>
                                        <p:cTn id="66" dur="1000"/>
                                        <p:tgtEl>
                                          <p:spTgt spid="53"/>
                                        </p:tgtEl>
                                      </p:cBhvr>
                                    </p:animEffect>
                                    <p:set>
                                      <p:cBhvr>
                                        <p:cTn id="67" dur="1" fill="hold">
                                          <p:stCondLst>
                                            <p:cond delay="999"/>
                                          </p:stCondLst>
                                        </p:cTn>
                                        <p:tgtEl>
                                          <p:spTgt spid="53"/>
                                        </p:tgtEl>
                                        <p:attrNameLst>
                                          <p:attrName>style.visibility</p:attrName>
                                        </p:attrNameLst>
                                      </p:cBhvr>
                                      <p:to>
                                        <p:strVal val="hidden"/>
                                      </p:to>
                                    </p:set>
                                  </p:childTnLst>
                                </p:cTn>
                              </p:par>
                              <p:par>
                                <p:cTn id="68" presetID="9" presetClass="exit" presetSubtype="0" fill="hold" grpId="0" nodeType="withEffect">
                                  <p:stCondLst>
                                    <p:cond delay="0"/>
                                  </p:stCondLst>
                                  <p:childTnLst>
                                    <p:animEffect transition="out" filter="dissolve">
                                      <p:cBhvr>
                                        <p:cTn id="69" dur="1000"/>
                                        <p:tgtEl>
                                          <p:spTgt spid="54"/>
                                        </p:tgtEl>
                                      </p:cBhvr>
                                    </p:animEffect>
                                    <p:set>
                                      <p:cBhvr>
                                        <p:cTn id="70" dur="1" fill="hold">
                                          <p:stCondLst>
                                            <p:cond delay="999"/>
                                          </p:stCondLst>
                                        </p:cTn>
                                        <p:tgtEl>
                                          <p:spTgt spid="54"/>
                                        </p:tgtEl>
                                        <p:attrNameLst>
                                          <p:attrName>style.visibility</p:attrName>
                                        </p:attrNameLst>
                                      </p:cBhvr>
                                      <p:to>
                                        <p:strVal val="hidden"/>
                                      </p:to>
                                    </p:set>
                                  </p:childTnLst>
                                </p:cTn>
                              </p:par>
                              <p:par>
                                <p:cTn id="71" presetID="9" presetClass="exit" presetSubtype="0" fill="hold" grpId="0" nodeType="withEffect">
                                  <p:stCondLst>
                                    <p:cond delay="0"/>
                                  </p:stCondLst>
                                  <p:childTnLst>
                                    <p:animEffect transition="out" filter="dissolve">
                                      <p:cBhvr>
                                        <p:cTn id="72" dur="1000"/>
                                        <p:tgtEl>
                                          <p:spTgt spid="64"/>
                                        </p:tgtEl>
                                      </p:cBhvr>
                                    </p:animEffect>
                                    <p:set>
                                      <p:cBhvr>
                                        <p:cTn id="73" dur="1" fill="hold">
                                          <p:stCondLst>
                                            <p:cond delay="999"/>
                                          </p:stCondLst>
                                        </p:cTn>
                                        <p:tgtEl>
                                          <p:spTgt spid="64"/>
                                        </p:tgtEl>
                                        <p:attrNameLst>
                                          <p:attrName>style.visibility</p:attrName>
                                        </p:attrNameLst>
                                      </p:cBhvr>
                                      <p:to>
                                        <p:strVal val="hidden"/>
                                      </p:to>
                                    </p:set>
                                  </p:childTnLst>
                                </p:cTn>
                              </p:par>
                              <p:par>
                                <p:cTn id="74" presetID="9" presetClass="exit" presetSubtype="0" fill="hold" grpId="0" nodeType="withEffect">
                                  <p:stCondLst>
                                    <p:cond delay="0"/>
                                  </p:stCondLst>
                                  <p:childTnLst>
                                    <p:animEffect transition="out" filter="dissolve">
                                      <p:cBhvr>
                                        <p:cTn id="75" dur="1000"/>
                                        <p:tgtEl>
                                          <p:spTgt spid="63"/>
                                        </p:tgtEl>
                                      </p:cBhvr>
                                    </p:animEffect>
                                    <p:set>
                                      <p:cBhvr>
                                        <p:cTn id="76" dur="1" fill="hold">
                                          <p:stCondLst>
                                            <p:cond delay="999"/>
                                          </p:stCondLst>
                                        </p:cTn>
                                        <p:tgtEl>
                                          <p:spTgt spid="63"/>
                                        </p:tgtEl>
                                        <p:attrNameLst>
                                          <p:attrName>style.visibility</p:attrName>
                                        </p:attrNameLst>
                                      </p:cBhvr>
                                      <p:to>
                                        <p:strVal val="hidden"/>
                                      </p:to>
                                    </p:set>
                                  </p:childTnLst>
                                </p:cTn>
                              </p:par>
                              <p:par>
                                <p:cTn id="77" presetID="9" presetClass="exit" presetSubtype="0" fill="hold" grpId="0" nodeType="withEffect">
                                  <p:stCondLst>
                                    <p:cond delay="0"/>
                                  </p:stCondLst>
                                  <p:childTnLst>
                                    <p:animEffect transition="out" filter="dissolve">
                                      <p:cBhvr>
                                        <p:cTn id="78" dur="1000"/>
                                        <p:tgtEl>
                                          <p:spTgt spid="72"/>
                                        </p:tgtEl>
                                      </p:cBhvr>
                                    </p:animEffect>
                                    <p:set>
                                      <p:cBhvr>
                                        <p:cTn id="79" dur="1" fill="hold">
                                          <p:stCondLst>
                                            <p:cond delay="999"/>
                                          </p:stCondLst>
                                        </p:cTn>
                                        <p:tgtEl>
                                          <p:spTgt spid="72"/>
                                        </p:tgtEl>
                                        <p:attrNameLst>
                                          <p:attrName>style.visibility</p:attrName>
                                        </p:attrNameLst>
                                      </p:cBhvr>
                                      <p:to>
                                        <p:strVal val="hidden"/>
                                      </p:to>
                                    </p:set>
                                  </p:childTnLst>
                                </p:cTn>
                              </p:par>
                              <p:par>
                                <p:cTn id="80" presetID="9" presetClass="exit" presetSubtype="0" fill="hold" grpId="0" nodeType="withEffect">
                                  <p:stCondLst>
                                    <p:cond delay="0"/>
                                  </p:stCondLst>
                                  <p:childTnLst>
                                    <p:animEffect transition="out" filter="dissolve">
                                      <p:cBhvr>
                                        <p:cTn id="81" dur="1000"/>
                                        <p:tgtEl>
                                          <p:spTgt spid="73"/>
                                        </p:tgtEl>
                                      </p:cBhvr>
                                    </p:animEffect>
                                    <p:set>
                                      <p:cBhvr>
                                        <p:cTn id="82" dur="1" fill="hold">
                                          <p:stCondLst>
                                            <p:cond delay="999"/>
                                          </p:stCondLst>
                                        </p:cTn>
                                        <p:tgtEl>
                                          <p:spTgt spid="73"/>
                                        </p:tgtEl>
                                        <p:attrNameLst>
                                          <p:attrName>style.visibility</p:attrName>
                                        </p:attrNameLst>
                                      </p:cBhvr>
                                      <p:to>
                                        <p:strVal val="hidden"/>
                                      </p:to>
                                    </p:set>
                                  </p:childTnLst>
                                </p:cTn>
                              </p:par>
                              <p:par>
                                <p:cTn id="83" presetID="9" presetClass="exit" presetSubtype="0" fill="hold" grpId="0" nodeType="withEffect">
                                  <p:stCondLst>
                                    <p:cond delay="0"/>
                                  </p:stCondLst>
                                  <p:childTnLst>
                                    <p:animEffect transition="out" filter="dissolve">
                                      <p:cBhvr>
                                        <p:cTn id="84" dur="1000"/>
                                        <p:tgtEl>
                                          <p:spTgt spid="76"/>
                                        </p:tgtEl>
                                      </p:cBhvr>
                                    </p:animEffect>
                                    <p:set>
                                      <p:cBhvr>
                                        <p:cTn id="85" dur="1" fill="hold">
                                          <p:stCondLst>
                                            <p:cond delay="999"/>
                                          </p:stCondLst>
                                        </p:cTn>
                                        <p:tgtEl>
                                          <p:spTgt spid="76"/>
                                        </p:tgtEl>
                                        <p:attrNameLst>
                                          <p:attrName>style.visibility</p:attrName>
                                        </p:attrNameLst>
                                      </p:cBhvr>
                                      <p:to>
                                        <p:strVal val="hidden"/>
                                      </p:to>
                                    </p:set>
                                  </p:childTnLst>
                                </p:cTn>
                              </p:par>
                              <p:par>
                                <p:cTn id="86" presetID="9" presetClass="exit" presetSubtype="0" fill="hold" grpId="0" nodeType="withEffect">
                                  <p:stCondLst>
                                    <p:cond delay="0"/>
                                  </p:stCondLst>
                                  <p:childTnLst>
                                    <p:animEffect transition="out" filter="dissolve">
                                      <p:cBhvr>
                                        <p:cTn id="87" dur="1000"/>
                                        <p:tgtEl>
                                          <p:spTgt spid="74"/>
                                        </p:tgtEl>
                                      </p:cBhvr>
                                    </p:animEffect>
                                    <p:set>
                                      <p:cBhvr>
                                        <p:cTn id="88" dur="1" fill="hold">
                                          <p:stCondLst>
                                            <p:cond delay="999"/>
                                          </p:stCondLst>
                                        </p:cTn>
                                        <p:tgtEl>
                                          <p:spTgt spid="74"/>
                                        </p:tgtEl>
                                        <p:attrNameLst>
                                          <p:attrName>style.visibility</p:attrName>
                                        </p:attrNameLst>
                                      </p:cBhvr>
                                      <p:to>
                                        <p:strVal val="hidden"/>
                                      </p:to>
                                    </p:set>
                                  </p:childTnLst>
                                </p:cTn>
                              </p:par>
                              <p:par>
                                <p:cTn id="89" presetID="9" presetClass="exit" presetSubtype="0" fill="hold" grpId="0" nodeType="withEffect">
                                  <p:stCondLst>
                                    <p:cond delay="0"/>
                                  </p:stCondLst>
                                  <p:childTnLst>
                                    <p:animEffect transition="out" filter="dissolve">
                                      <p:cBhvr>
                                        <p:cTn id="90" dur="1000"/>
                                        <p:tgtEl>
                                          <p:spTgt spid="52"/>
                                        </p:tgtEl>
                                      </p:cBhvr>
                                    </p:animEffect>
                                    <p:set>
                                      <p:cBhvr>
                                        <p:cTn id="91" dur="1" fill="hold">
                                          <p:stCondLst>
                                            <p:cond delay="999"/>
                                          </p:stCondLst>
                                        </p:cTn>
                                        <p:tgtEl>
                                          <p:spTgt spid="52"/>
                                        </p:tgtEl>
                                        <p:attrNameLst>
                                          <p:attrName>style.visibility</p:attrName>
                                        </p:attrNameLst>
                                      </p:cBhvr>
                                      <p:to>
                                        <p:strVal val="hidden"/>
                                      </p:to>
                                    </p:set>
                                  </p:childTnLst>
                                </p:cTn>
                              </p:par>
                              <p:par>
                                <p:cTn id="92" presetID="9" presetClass="exit" presetSubtype="0" fill="hold" grpId="0" nodeType="withEffect">
                                  <p:stCondLst>
                                    <p:cond delay="0"/>
                                  </p:stCondLst>
                                  <p:childTnLst>
                                    <p:animEffect transition="out" filter="dissolve">
                                      <p:cBhvr>
                                        <p:cTn id="93" dur="1000"/>
                                        <p:tgtEl>
                                          <p:spTgt spid="49"/>
                                        </p:tgtEl>
                                      </p:cBhvr>
                                    </p:animEffect>
                                    <p:set>
                                      <p:cBhvr>
                                        <p:cTn id="94" dur="1" fill="hold">
                                          <p:stCondLst>
                                            <p:cond delay="999"/>
                                          </p:stCondLst>
                                        </p:cTn>
                                        <p:tgtEl>
                                          <p:spTgt spid="49"/>
                                        </p:tgtEl>
                                        <p:attrNameLst>
                                          <p:attrName>style.visibility</p:attrName>
                                        </p:attrNameLst>
                                      </p:cBhvr>
                                      <p:to>
                                        <p:strVal val="hidden"/>
                                      </p:to>
                                    </p:set>
                                  </p:childTnLst>
                                </p:cTn>
                              </p:par>
                              <p:par>
                                <p:cTn id="95" presetID="9" presetClass="exit" presetSubtype="0" fill="hold" grpId="0" nodeType="withEffect">
                                  <p:stCondLst>
                                    <p:cond delay="0"/>
                                  </p:stCondLst>
                                  <p:childTnLst>
                                    <p:animEffect transition="out" filter="dissolve">
                                      <p:cBhvr>
                                        <p:cTn id="96" dur="1000"/>
                                        <p:tgtEl>
                                          <p:spTgt spid="48"/>
                                        </p:tgtEl>
                                      </p:cBhvr>
                                    </p:animEffect>
                                    <p:set>
                                      <p:cBhvr>
                                        <p:cTn id="97" dur="1" fill="hold">
                                          <p:stCondLst>
                                            <p:cond delay="999"/>
                                          </p:stCondLst>
                                        </p:cTn>
                                        <p:tgtEl>
                                          <p:spTgt spid="48"/>
                                        </p:tgtEl>
                                        <p:attrNameLst>
                                          <p:attrName>style.visibility</p:attrName>
                                        </p:attrNameLst>
                                      </p:cBhvr>
                                      <p:to>
                                        <p:strVal val="hidden"/>
                                      </p:to>
                                    </p:set>
                                  </p:childTnLst>
                                </p:cTn>
                              </p:par>
                              <p:par>
                                <p:cTn id="98" presetID="1" presetClass="entr" presetSubtype="0" fill="hold" nodeType="withEffect">
                                  <p:stCondLst>
                                    <p:cond delay="0"/>
                                  </p:stCondLst>
                                  <p:childTnLst>
                                    <p:set>
                                      <p:cBhvr>
                                        <p:cTn id="99" dur="1" fill="hold">
                                          <p:stCondLst>
                                            <p:cond delay="0"/>
                                          </p:stCondLst>
                                        </p:cTn>
                                        <p:tgtEl>
                                          <p:spTgt spid="44">
                                            <p:txEl>
                                              <p:pRg st="8" end="8"/>
                                            </p:txEl>
                                          </p:spTgt>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44">
                                            <p:txEl>
                                              <p:pRg st="9" end="9"/>
                                            </p:txEl>
                                          </p:spTgt>
                                        </p:tgtEl>
                                        <p:attrNameLst>
                                          <p:attrName>style.visibility</p:attrName>
                                        </p:attrNameLst>
                                      </p:cBhvr>
                                      <p:to>
                                        <p:strVal val="visible"/>
                                      </p:to>
                                    </p:set>
                                  </p:childTnLst>
                                </p:cTn>
                              </p:par>
                              <p:par>
                                <p:cTn id="102" presetID="1" presetClass="exit" presetSubtype="0" fill="hold" grpId="0" nodeType="withEffect">
                                  <p:stCondLst>
                                    <p:cond delay="0"/>
                                  </p:stCondLst>
                                  <p:childTnLst>
                                    <p:set>
                                      <p:cBhvr>
                                        <p:cTn id="10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9" grpId="0" animBg="1"/>
      <p:bldP spid="70" grpId="0" animBg="1"/>
      <p:bldP spid="71" grpId="0" animBg="1"/>
      <p:bldP spid="72" grpId="0" animBg="1"/>
      <p:bldP spid="73" grpId="0" animBg="1"/>
      <p:bldP spid="74" grpId="0" animBg="1"/>
      <p:bldP spid="75" grpId="0" animBg="1"/>
      <p:bldP spid="76"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 </a:t>
            </a:r>
            <a:r>
              <a:rPr lang="en-US" dirty="0"/>
              <a:t>Objectives</a:t>
            </a:r>
          </a:p>
        </p:txBody>
      </p:sp>
      <p:sp>
        <p:nvSpPr>
          <p:cNvPr id="3" name="Content Placeholder 2"/>
          <p:cNvSpPr>
            <a:spLocks noGrp="1"/>
          </p:cNvSpPr>
          <p:nvPr>
            <p:ph idx="1"/>
          </p:nvPr>
        </p:nvSpPr>
        <p:spPr/>
        <p:txBody>
          <a:bodyPr/>
          <a:lstStyle/>
          <a:p>
            <a:r>
              <a:rPr lang="en-US" dirty="0"/>
              <a:t>Be able to define what is a cancer gene and understand the distinction between the function of a gene in normal cells and in cancer cells</a:t>
            </a:r>
          </a:p>
          <a:p>
            <a:r>
              <a:rPr lang="en-US" dirty="0"/>
              <a:t>Be able to define “oncogene” and “tumor suppressor” and know </a:t>
            </a:r>
            <a:r>
              <a:rPr lang="en-US" i="1" dirty="0"/>
              <a:t>how</a:t>
            </a:r>
            <a:r>
              <a:rPr lang="en-US" dirty="0"/>
              <a:t> their functions are typically altered in cancer.</a:t>
            </a:r>
          </a:p>
          <a:p>
            <a:r>
              <a:rPr lang="en-US" dirty="0"/>
              <a:t>Be able to describe several ways in which gene function is altered in cancer, and what the consequences are for the gene product (protein)’s function</a:t>
            </a:r>
          </a:p>
        </p:txBody>
      </p:sp>
    </p:spTree>
    <p:extLst>
      <p:ext uri="{BB962C8B-B14F-4D97-AF65-F5344CB8AC3E}">
        <p14:creationId xmlns:p14="http://schemas.microsoft.com/office/powerpoint/2010/main" val="105151090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p:cNvSpPr/>
          <p:nvPr/>
        </p:nvSpPr>
        <p:spPr>
          <a:xfrm>
            <a:off x="1397000" y="40640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09160"/>
            <a:ext cx="8229600" cy="990600"/>
          </a:xfrm>
        </p:spPr>
        <p:txBody>
          <a:bodyPr/>
          <a:lstStyle/>
          <a:p>
            <a:pPr algn="ctr"/>
            <a:r>
              <a:rPr lang="en-US" dirty="0"/>
              <a:t>Cancer Cell Evolution</a:t>
            </a:r>
          </a:p>
        </p:txBody>
      </p:sp>
      <p:sp>
        <p:nvSpPr>
          <p:cNvPr id="44" name="TextBox 43"/>
          <p:cNvSpPr txBox="1"/>
          <p:nvPr/>
        </p:nvSpPr>
        <p:spPr>
          <a:xfrm>
            <a:off x="3505200" y="2722979"/>
            <a:ext cx="5415404" cy="3724097"/>
          </a:xfrm>
          <a:prstGeom prst="rect">
            <a:avLst/>
          </a:prstGeom>
          <a:noFill/>
          <a:ln>
            <a:solidFill>
              <a:srgbClr val="5C697C"/>
            </a:solidFill>
          </a:ln>
        </p:spPr>
        <p:txBody>
          <a:bodyPr wrap="square" rtlCol="0">
            <a:spAutoFit/>
          </a:bodyPr>
          <a:lstStyle/>
          <a:p>
            <a:pPr algn="ctr"/>
            <a:r>
              <a:rPr lang="en-US" sz="2000" dirty="0">
                <a:solidFill>
                  <a:schemeClr val="accent5">
                    <a:lumMod val="75000"/>
                  </a:schemeClr>
                </a:solidFill>
              </a:rPr>
              <a:t>Ongoing mutations:</a:t>
            </a:r>
          </a:p>
          <a:p>
            <a:pPr algn="ctr"/>
            <a:endParaRPr lang="en-US" dirty="0"/>
          </a:p>
          <a:p>
            <a:pPr marL="285750" indent="-285750">
              <a:buFont typeface="Arial"/>
              <a:buChar char="•"/>
            </a:pPr>
            <a:r>
              <a:rPr lang="en-US" dirty="0">
                <a:solidFill>
                  <a:srgbClr val="5C697C"/>
                </a:solidFill>
              </a:rPr>
              <a:t>Very heterogeneous in a few division cycles</a:t>
            </a:r>
          </a:p>
          <a:p>
            <a:pPr lvl="1"/>
            <a:r>
              <a:rPr lang="en-US" b="1" dirty="0">
                <a:solidFill>
                  <a:srgbClr val="5C697C"/>
                </a:solidFill>
                <a:sym typeface="Wingdings"/>
              </a:rPr>
              <a:t> </a:t>
            </a:r>
            <a:r>
              <a:rPr lang="en-US" b="1" dirty="0">
                <a:solidFill>
                  <a:srgbClr val="5C697C"/>
                </a:solidFill>
              </a:rPr>
              <a:t>Different (colored) cells have different mutations</a:t>
            </a:r>
          </a:p>
          <a:p>
            <a:pPr marL="285750" indent="-285750">
              <a:buFont typeface="Arial"/>
              <a:buChar char="•"/>
            </a:pPr>
            <a:endParaRPr lang="en-US" dirty="0">
              <a:solidFill>
                <a:srgbClr val="008000"/>
              </a:solidFill>
            </a:endParaRPr>
          </a:p>
          <a:p>
            <a:pPr marL="285750" indent="-285750">
              <a:buFont typeface="Arial"/>
              <a:buChar char="•"/>
            </a:pPr>
            <a:r>
              <a:rPr lang="en-US" dirty="0">
                <a:solidFill>
                  <a:srgbClr val="008000"/>
                </a:solidFill>
              </a:rPr>
              <a:t>Chemotherapy kills most cancer cells </a:t>
            </a:r>
          </a:p>
          <a:p>
            <a:pPr lvl="1"/>
            <a:r>
              <a:rPr lang="en-US" b="1" dirty="0">
                <a:solidFill>
                  <a:srgbClr val="008000"/>
                </a:solidFill>
                <a:sym typeface="Wingdings"/>
              </a:rPr>
              <a:t> tumor shrinks!</a:t>
            </a:r>
            <a:endParaRPr lang="en-US" b="1" dirty="0">
              <a:solidFill>
                <a:srgbClr val="008000"/>
              </a:solidFill>
            </a:endParaRPr>
          </a:p>
          <a:p>
            <a:pPr marL="285750" indent="-285750">
              <a:buFont typeface="Arial"/>
              <a:buChar char="•"/>
            </a:pPr>
            <a:endParaRPr lang="en-US" dirty="0">
              <a:solidFill>
                <a:srgbClr val="008000"/>
              </a:solidFill>
            </a:endParaRPr>
          </a:p>
          <a:p>
            <a:pPr marL="285750" indent="-285750">
              <a:buFont typeface="Arial"/>
              <a:buChar char="•"/>
            </a:pPr>
            <a:r>
              <a:rPr lang="en-US" dirty="0">
                <a:solidFill>
                  <a:schemeClr val="tx2">
                    <a:lumMod val="75000"/>
                  </a:schemeClr>
                </a:solidFill>
              </a:rPr>
              <a:t>Some cells evolve to be resistant to therapy</a:t>
            </a:r>
          </a:p>
          <a:p>
            <a:pPr lvl="1"/>
            <a:r>
              <a:rPr lang="en-US" b="1" dirty="0">
                <a:solidFill>
                  <a:schemeClr val="tx2">
                    <a:lumMod val="75000"/>
                  </a:schemeClr>
                </a:solidFill>
                <a:sym typeface="Wingdings"/>
              </a:rPr>
              <a:t> some cancer cells remain </a:t>
            </a:r>
          </a:p>
          <a:p>
            <a:pPr lvl="1"/>
            <a:r>
              <a:rPr lang="en-US" b="1" dirty="0">
                <a:solidFill>
                  <a:schemeClr val="tx2">
                    <a:lumMod val="75000"/>
                  </a:schemeClr>
                </a:solidFill>
                <a:sym typeface="Wingdings"/>
              </a:rPr>
              <a:t> tumor </a:t>
            </a:r>
            <a:r>
              <a:rPr lang="en-US" b="1" dirty="0" smtClean="0">
                <a:solidFill>
                  <a:schemeClr val="tx2">
                    <a:lumMod val="75000"/>
                  </a:schemeClr>
                </a:solidFill>
                <a:sym typeface="Wingdings"/>
              </a:rPr>
              <a:t>relapses &amp; is drug resistant</a:t>
            </a:r>
            <a:endParaRPr lang="en-US" b="1" dirty="0">
              <a:solidFill>
                <a:schemeClr val="tx2">
                  <a:lumMod val="75000"/>
                </a:schemeClr>
              </a:solidFill>
              <a:sym typeface="Wingdings"/>
            </a:endParaRPr>
          </a:p>
          <a:p>
            <a:pPr marL="285750" indent="-285750">
              <a:buFont typeface="Arial"/>
              <a:buChar char="•"/>
            </a:pPr>
            <a:endParaRPr lang="en-US" dirty="0">
              <a:solidFill>
                <a:schemeClr val="bg1"/>
              </a:solidFill>
              <a:sym typeface="Wingdings"/>
            </a:endParaRPr>
          </a:p>
        </p:txBody>
      </p:sp>
      <p:sp>
        <p:nvSpPr>
          <p:cNvPr id="48" name="Oval 47"/>
          <p:cNvSpPr/>
          <p:nvPr/>
        </p:nvSpPr>
        <p:spPr>
          <a:xfrm>
            <a:off x="1682750" y="4140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835150" y="4292600"/>
            <a:ext cx="419100" cy="457200"/>
          </a:xfrm>
          <a:prstGeom prst="ellipse">
            <a:avLst/>
          </a:prstGeom>
          <a:solidFill>
            <a:srgbClr val="A5392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101850" y="4064000"/>
            <a:ext cx="419100" cy="457200"/>
          </a:xfrm>
          <a:prstGeom prst="ellipse">
            <a:avLst/>
          </a:prstGeom>
          <a:solidFill>
            <a:srgbClr val="A5392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079500" y="41275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1625600" y="45339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101850" y="44196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358900" y="44450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003300" y="4356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066800" y="38354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1955800" y="47371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374900" y="42164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460500" y="4737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1104900" y="4648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254250" y="46355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1695450" y="4902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673100" y="42799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698500" y="39878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787400" y="45847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847850" y="38354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358900" y="36957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1663700" y="36449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2076450" y="3632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349500" y="37846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25500" y="36322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117600" y="34036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1473200" y="3302000"/>
            <a:ext cx="419100" cy="457200"/>
          </a:xfrm>
          <a:prstGeom prst="ellipse">
            <a:avLst/>
          </a:prstGeom>
          <a:solidFill>
            <a:srgbClr val="A5392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866900" y="3340100"/>
            <a:ext cx="419100" cy="457200"/>
          </a:xfrm>
          <a:prstGeom prst="ellipse">
            <a:avLst/>
          </a:prstGeom>
          <a:solidFill>
            <a:srgbClr val="A5392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212938" y="1258014"/>
            <a:ext cx="8707666" cy="707886"/>
          </a:xfrm>
          <a:prstGeom prst="rect">
            <a:avLst/>
          </a:prstGeom>
          <a:noFill/>
        </p:spPr>
        <p:txBody>
          <a:bodyPr wrap="square" rtlCol="0">
            <a:spAutoFit/>
          </a:bodyPr>
          <a:lstStyle/>
          <a:p>
            <a:pPr algn="ctr"/>
            <a:r>
              <a:rPr lang="en-US" sz="2000" b="1" dirty="0"/>
              <a:t>Heterogeneity enables cancer cells to evolve resistance</a:t>
            </a:r>
          </a:p>
          <a:p>
            <a:pPr algn="ctr"/>
            <a:r>
              <a:rPr lang="en-US" sz="2000" b="1" dirty="0"/>
              <a:t>to cancer therapies </a:t>
            </a:r>
          </a:p>
        </p:txBody>
      </p:sp>
      <p:sp>
        <p:nvSpPr>
          <p:cNvPr id="3" name="TextBox 2"/>
          <p:cNvSpPr txBox="1"/>
          <p:nvPr/>
        </p:nvSpPr>
        <p:spPr>
          <a:xfrm>
            <a:off x="1244600" y="3296791"/>
            <a:ext cx="7267618" cy="1077218"/>
          </a:xfrm>
          <a:prstGeom prst="rect">
            <a:avLst/>
          </a:prstGeom>
          <a:solidFill>
            <a:srgbClr val="FFFFFF"/>
          </a:solidFill>
          <a:ln w="57150" cmpd="sng">
            <a:solidFill>
              <a:srgbClr val="800000"/>
            </a:solidFill>
          </a:ln>
        </p:spPr>
        <p:txBody>
          <a:bodyPr wrap="square" rtlCol="0">
            <a:spAutoFit/>
          </a:bodyPr>
          <a:lstStyle/>
          <a:p>
            <a:pPr algn="ctr"/>
            <a:r>
              <a:rPr lang="en-US" sz="3200" dirty="0" smtClean="0">
                <a:solidFill>
                  <a:srgbClr val="800000"/>
                </a:solidFill>
              </a:rPr>
              <a:t>Mutations both </a:t>
            </a:r>
            <a:r>
              <a:rPr lang="en-US" sz="3200" b="1" i="1" dirty="0" smtClean="0">
                <a:solidFill>
                  <a:srgbClr val="800000"/>
                </a:solidFill>
              </a:rPr>
              <a:t>cause</a:t>
            </a:r>
            <a:r>
              <a:rPr lang="en-US" sz="3200" dirty="0" smtClean="0">
                <a:solidFill>
                  <a:srgbClr val="800000"/>
                </a:solidFill>
              </a:rPr>
              <a:t> cancer and promote cancer </a:t>
            </a:r>
            <a:r>
              <a:rPr lang="en-US" sz="3200" b="1" i="1" dirty="0" smtClean="0">
                <a:solidFill>
                  <a:srgbClr val="800000"/>
                </a:solidFill>
              </a:rPr>
              <a:t>evolution</a:t>
            </a:r>
            <a:endParaRPr lang="en-US" sz="3200" b="1" i="1" dirty="0">
              <a:solidFill>
                <a:srgbClr val="800000"/>
              </a:solidFill>
            </a:endParaRPr>
          </a:p>
        </p:txBody>
      </p:sp>
    </p:spTree>
    <p:extLst>
      <p:ext uri="{BB962C8B-B14F-4D97-AF65-F5344CB8AC3E}">
        <p14:creationId xmlns:p14="http://schemas.microsoft.com/office/powerpoint/2010/main" val="34649300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dissolve">
                                      <p:cBhvr>
                                        <p:cTn id="10" dur="500"/>
                                        <p:tgtEl>
                                          <p:spTgt spid="7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dissolve">
                                      <p:cBhvr>
                                        <p:cTn id="13" dur="500"/>
                                        <p:tgtEl>
                                          <p:spTgt spid="4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dissolve">
                                      <p:cBhvr>
                                        <p:cTn id="19" dur="500"/>
                                        <p:tgtEl>
                                          <p:spTgt spid="6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dissolve">
                                      <p:cBhvr>
                                        <p:cTn id="22" dur="500"/>
                                        <p:tgtEl>
                                          <p:spTgt spid="5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dissolve">
                                      <p:cBhvr>
                                        <p:cTn id="25" dur="500"/>
                                        <p:tgtEl>
                                          <p:spTgt spid="6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dissolve">
                                      <p:cBhvr>
                                        <p:cTn id="28" dur="500"/>
                                        <p:tgtEl>
                                          <p:spTgt spid="7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dissolve">
                                      <p:cBhvr>
                                        <p:cTn id="33" dur="500"/>
                                        <p:tgtEl>
                                          <p:spTgt spid="7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dissolve">
                                      <p:cBhvr>
                                        <p:cTn id="36" dur="500"/>
                                        <p:tgtEl>
                                          <p:spTgt spid="6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dissolve">
                                      <p:cBhvr>
                                        <p:cTn id="39" dur="500"/>
                                        <p:tgtEl>
                                          <p:spTgt spid="8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dissolve">
                                      <p:cBhvr>
                                        <p:cTn id="42" dur="500"/>
                                        <p:tgtEl>
                                          <p:spTgt spid="81"/>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dissolve">
                                      <p:cBhvr>
                                        <p:cTn id="48" dur="500"/>
                                        <p:tgtEl>
                                          <p:spTgt spid="7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dissolve">
                                      <p:cBhvr>
                                        <p:cTn id="51" dur="500"/>
                                        <p:tgtEl>
                                          <p:spTgt spid="5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dissolve">
                                      <p:cBhvr>
                                        <p:cTn id="54" dur="500"/>
                                        <p:tgtEl>
                                          <p:spTgt spid="40"/>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dissolve">
                                      <p:cBhvr>
                                        <p:cTn id="57" dur="500"/>
                                        <p:tgtEl>
                                          <p:spTgt spid="79"/>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dissolve">
                                      <p:cBhvr>
                                        <p:cTn id="60" dur="500"/>
                                        <p:tgtEl>
                                          <p:spTgt spid="7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dissolve">
                                      <p:cBhvr>
                                        <p:cTn id="63" dur="500"/>
                                        <p:tgtEl>
                                          <p:spTgt spid="8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dissolve">
                                      <p:cBhvr>
                                        <p:cTn id="66" dur="500"/>
                                        <p:tgtEl>
                                          <p:spTgt spid="82"/>
                                        </p:tgtEl>
                                      </p:cBhvr>
                                    </p:animEffect>
                                  </p:childTnLst>
                                </p:cTn>
                              </p:par>
                              <p:par>
                                <p:cTn id="67" presetID="1" presetClass="entr" presetSubtype="0" fill="hold" nodeType="withEffect">
                                  <p:stCondLst>
                                    <p:cond delay="0"/>
                                  </p:stCondLst>
                                  <p:childTnLst>
                                    <p:set>
                                      <p:cBhvr>
                                        <p:cTn id="68" dur="1" fill="hold">
                                          <p:stCondLst>
                                            <p:cond delay="0"/>
                                          </p:stCondLst>
                                        </p:cTn>
                                        <p:tgtEl>
                                          <p:spTgt spid="44">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4" grpId="0" animBg="1"/>
      <p:bldP spid="60" grpId="0" animBg="1"/>
      <p:bldP spid="63" grpId="0" animBg="1"/>
      <p:bldP spid="64" grpId="0" animBg="1"/>
      <p:bldP spid="72" grpId="0" animBg="1"/>
      <p:bldP spid="73" grpId="0" animBg="1"/>
      <p:bldP spid="74" grpId="0" animBg="1"/>
      <p:bldP spid="75" grpId="0" animBg="1"/>
      <p:bldP spid="76" grpId="0" animBg="1"/>
      <p:bldP spid="40" grpId="0" animBg="1"/>
      <p:bldP spid="42" grpId="0" animBg="1"/>
      <p:bldP spid="77" grpId="0" animBg="1"/>
      <p:bldP spid="78" grpId="0" animBg="1"/>
      <p:bldP spid="79" grpId="0" animBg="1"/>
      <p:bldP spid="80" grpId="0" animBg="1"/>
      <p:bldP spid="81" grpId="0" animBg="1"/>
      <p:bldP spid="82" grpId="0" animBg="1"/>
      <p:bldP spid="83"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Genetics of Cancer</a:t>
            </a:r>
            <a:endParaRPr lang="en-US" dirty="0"/>
          </a:p>
        </p:txBody>
      </p:sp>
      <p:sp>
        <p:nvSpPr>
          <p:cNvPr id="3" name="Content Placeholder 2"/>
          <p:cNvSpPr>
            <a:spLocks noGrp="1"/>
          </p:cNvSpPr>
          <p:nvPr>
            <p:ph idx="1"/>
          </p:nvPr>
        </p:nvSpPr>
        <p:spPr>
          <a:xfrm>
            <a:off x="1114424" y="2291050"/>
            <a:ext cx="7610476" cy="3670767"/>
          </a:xfrm>
        </p:spPr>
        <p:txBody>
          <a:bodyPr/>
          <a:lstStyle/>
          <a:p>
            <a:pPr marL="0" indent="0">
              <a:buNone/>
            </a:pPr>
            <a:r>
              <a:rPr lang="en-US" dirty="0"/>
              <a:t>Chromosomes are altered in most types of cancer cells</a:t>
            </a:r>
          </a:p>
          <a:p>
            <a:pPr marL="457200" indent="-457200">
              <a:buFont typeface="+mj-lt"/>
              <a:buAutoNum type="arabicPeriod"/>
            </a:pPr>
            <a:r>
              <a:rPr lang="en-US" dirty="0"/>
              <a:t>Changes in DNA sequence</a:t>
            </a:r>
          </a:p>
          <a:p>
            <a:pPr marL="457200" indent="-457200">
              <a:buFont typeface="+mj-lt"/>
              <a:buAutoNum type="arabicPeriod"/>
            </a:pPr>
            <a:r>
              <a:rPr lang="en-US" dirty="0"/>
              <a:t>Changes in chromosome number</a:t>
            </a:r>
          </a:p>
        </p:txBody>
      </p:sp>
    </p:spTree>
    <p:extLst>
      <p:ext uri="{BB962C8B-B14F-4D97-AF65-F5344CB8AC3E}">
        <p14:creationId xmlns:p14="http://schemas.microsoft.com/office/powerpoint/2010/main" val="2430341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2" end="2"/>
                                            </p:txEl>
                                          </p:spTgt>
                                        </p:tgtEl>
                                        <p:attrNameLst>
                                          <p:attrName>style.opacity</p:attrName>
                                        </p:attrNameLst>
                                      </p:cBhvr>
                                      <p:to>
                                        <p:strVal val="0.5"/>
                                      </p:to>
                                    </p:set>
                                    <p:animEffect filter="image" prLst="opacity: 0.5">
                                      <p:cBhvr rctx="IE">
                                        <p:cTn id="7"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Mutations impact large areas of DNA</a:t>
            </a:r>
          </a:p>
        </p:txBody>
      </p:sp>
      <p:pic>
        <p:nvPicPr>
          <p:cNvPr id="4" name="Picture 3" descr="TypesOfMut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565" y="4063576"/>
            <a:ext cx="6907491" cy="2279161"/>
          </a:xfrm>
          <a:prstGeom prst="rect">
            <a:avLst/>
          </a:prstGeom>
        </p:spPr>
      </p:pic>
      <p:sp>
        <p:nvSpPr>
          <p:cNvPr id="5" name="Rectangle 4">
            <a:extLst>
              <a:ext uri="{FF2B5EF4-FFF2-40B4-BE49-F238E27FC236}">
                <a16:creationId xmlns="" xmlns:a16="http://schemas.microsoft.com/office/drawing/2014/main" id="{D2D9AAF9-BFA4-754F-8E18-45C2D7BD4768}"/>
              </a:ext>
            </a:extLst>
          </p:cNvPr>
          <p:cNvSpPr/>
          <p:nvPr/>
        </p:nvSpPr>
        <p:spPr>
          <a:xfrm>
            <a:off x="1770926" y="4303269"/>
            <a:ext cx="798653" cy="2039468"/>
          </a:xfrm>
          <a:prstGeom prst="rect">
            <a:avLst/>
          </a:prstGeom>
          <a:solidFill>
            <a:schemeClr val="bg1"/>
          </a:solidFill>
          <a:ln>
            <a:solidFill>
              <a:schemeClr val="bg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D704137E-404D-4D4F-ABAA-7FEF6B360348}"/>
              </a:ext>
            </a:extLst>
          </p:cNvPr>
          <p:cNvSpPr/>
          <p:nvPr/>
        </p:nvSpPr>
        <p:spPr>
          <a:xfrm>
            <a:off x="2649287" y="4303269"/>
            <a:ext cx="798653" cy="2039468"/>
          </a:xfrm>
          <a:prstGeom prst="rect">
            <a:avLst/>
          </a:prstGeom>
          <a:solidFill>
            <a:schemeClr val="bg1"/>
          </a:solidFill>
          <a:ln>
            <a:solidFill>
              <a:schemeClr val="bg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96556259-B88B-A64C-BB06-43D5C83EE23C}"/>
              </a:ext>
            </a:extLst>
          </p:cNvPr>
          <p:cNvSpPr/>
          <p:nvPr/>
        </p:nvSpPr>
        <p:spPr>
          <a:xfrm>
            <a:off x="3447940" y="4409370"/>
            <a:ext cx="2327827" cy="1933367"/>
          </a:xfrm>
          <a:prstGeom prst="rect">
            <a:avLst/>
          </a:prstGeom>
          <a:solidFill>
            <a:schemeClr val="bg1"/>
          </a:solidFill>
          <a:ln>
            <a:solidFill>
              <a:schemeClr val="bg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5C7F0561-20FE-A04C-9774-7131B2FD91F3}"/>
              </a:ext>
            </a:extLst>
          </p:cNvPr>
          <p:cNvSpPr/>
          <p:nvPr/>
        </p:nvSpPr>
        <p:spPr>
          <a:xfrm>
            <a:off x="5775767" y="4356319"/>
            <a:ext cx="2327827" cy="1933367"/>
          </a:xfrm>
          <a:prstGeom prst="rect">
            <a:avLst/>
          </a:prstGeom>
          <a:solidFill>
            <a:schemeClr val="bg1"/>
          </a:solidFill>
          <a:ln>
            <a:solidFill>
              <a:schemeClr val="bg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 xmlns:a16="http://schemas.microsoft.com/office/drawing/2014/main" id="{E7D14799-F02D-AE47-96C2-D00B6A962158}"/>
              </a:ext>
            </a:extLst>
          </p:cNvPr>
          <p:cNvSpPr>
            <a:spLocks noGrp="1"/>
          </p:cNvSpPr>
          <p:nvPr>
            <p:ph idx="1"/>
          </p:nvPr>
        </p:nvSpPr>
        <p:spPr>
          <a:xfrm>
            <a:off x="1233903" y="2201529"/>
            <a:ext cx="6755899" cy="703015"/>
          </a:xfrm>
        </p:spPr>
        <p:txBody>
          <a:bodyPr>
            <a:noAutofit/>
          </a:bodyPr>
          <a:lstStyle/>
          <a:p>
            <a:pPr marL="0" indent="0">
              <a:buNone/>
            </a:pPr>
            <a:r>
              <a:rPr lang="en-US" sz="1800" b="1" dirty="0">
                <a:solidFill>
                  <a:srgbClr val="0070C0"/>
                </a:solidFill>
              </a:rPr>
              <a:t>5 main types of large-scale genome mutations</a:t>
            </a:r>
          </a:p>
          <a:p>
            <a:r>
              <a:rPr lang="en-US" sz="1800" dirty="0">
                <a:solidFill>
                  <a:schemeClr val="tx1"/>
                </a:solidFill>
              </a:rPr>
              <a:t>Can impact single chromosomes</a:t>
            </a:r>
          </a:p>
          <a:p>
            <a:r>
              <a:rPr lang="en-US" sz="1800" dirty="0">
                <a:solidFill>
                  <a:schemeClr val="tx1"/>
                </a:solidFill>
              </a:rPr>
              <a:t>Can impact multiple chromosomes</a:t>
            </a:r>
          </a:p>
        </p:txBody>
      </p:sp>
    </p:spTree>
    <p:extLst>
      <p:ext uri="{BB962C8B-B14F-4D97-AF65-F5344CB8AC3E}">
        <p14:creationId xmlns:p14="http://schemas.microsoft.com/office/powerpoint/2010/main" val="30091106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these chromosome alterations happen?</a:t>
            </a:r>
          </a:p>
        </p:txBody>
      </p:sp>
      <p:sp>
        <p:nvSpPr>
          <p:cNvPr id="3" name="Content Placeholder 2"/>
          <p:cNvSpPr>
            <a:spLocks noGrp="1"/>
          </p:cNvSpPr>
          <p:nvPr>
            <p:ph idx="1"/>
          </p:nvPr>
        </p:nvSpPr>
        <p:spPr>
          <a:xfrm>
            <a:off x="259211" y="2059553"/>
            <a:ext cx="8654601" cy="4654285"/>
          </a:xfrm>
        </p:spPr>
        <p:txBody>
          <a:bodyPr>
            <a:normAutofit fontScale="77500" lnSpcReduction="20000"/>
          </a:bodyPr>
          <a:lstStyle/>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solidFill>
                <a:srgbClr val="0070C0"/>
              </a:solidFill>
            </a:endParaRPr>
          </a:p>
          <a:p>
            <a:pPr marL="0" indent="0">
              <a:buNone/>
            </a:pPr>
            <a:endParaRPr lang="en-US" b="1" dirty="0">
              <a:solidFill>
                <a:srgbClr val="0070C0"/>
              </a:solidFill>
            </a:endParaRPr>
          </a:p>
          <a:p>
            <a:pPr marL="0" indent="0">
              <a:buNone/>
            </a:pPr>
            <a:r>
              <a:rPr lang="en-US" b="1" dirty="0">
                <a:solidFill>
                  <a:srgbClr val="0070C0"/>
                </a:solidFill>
              </a:rPr>
              <a:t>Is there a common first step for all/most types of large-scale mutations</a:t>
            </a:r>
            <a:r>
              <a:rPr lang="en-US" b="1" dirty="0" smtClean="0">
                <a:solidFill>
                  <a:srgbClr val="0070C0"/>
                </a:solidFill>
              </a:rPr>
              <a:t>?</a:t>
            </a:r>
          </a:p>
          <a:p>
            <a:r>
              <a:rPr lang="en-US" b="1" dirty="0" smtClean="0">
                <a:solidFill>
                  <a:srgbClr val="0070C0"/>
                </a:solidFill>
              </a:rPr>
              <a:t>Mutations in cancer result from an increase in DNA damage and/or a defect in damage repair</a:t>
            </a:r>
            <a:endParaRPr lang="en-US" b="1" dirty="0">
              <a:solidFill>
                <a:srgbClr val="0070C0"/>
              </a:solidFill>
            </a:endParaRPr>
          </a:p>
          <a:p>
            <a:pPr marL="0" indent="0">
              <a:buNone/>
            </a:pPr>
            <a:r>
              <a:rPr lang="en-US" b="1" dirty="0">
                <a:solidFill>
                  <a:srgbClr val="0070C0"/>
                </a:solidFill>
              </a:rPr>
              <a:t>What could be the impact on genes at the boundaries of these mutations?</a:t>
            </a:r>
          </a:p>
        </p:txBody>
      </p:sp>
      <p:pic>
        <p:nvPicPr>
          <p:cNvPr id="4" name="Picture 3" descr="TypesOfMutations.png"/>
          <p:cNvPicPr>
            <a:picLocks noChangeAspect="1"/>
          </p:cNvPicPr>
          <p:nvPr/>
        </p:nvPicPr>
        <p:blipFill rotWithShape="1">
          <a:blip r:embed="rId3">
            <a:extLst>
              <a:ext uri="{28A0092B-C50C-407E-A947-70E740481C1C}">
                <a14:useLocalDpi xmlns:a14="http://schemas.microsoft.com/office/drawing/2010/main" val="0"/>
              </a:ext>
            </a:extLst>
          </a:blip>
          <a:srcRect r="87619"/>
          <a:stretch/>
        </p:blipFill>
        <p:spPr>
          <a:xfrm>
            <a:off x="421256" y="2611267"/>
            <a:ext cx="855212" cy="2279161"/>
          </a:xfrm>
          <a:prstGeom prst="rect">
            <a:avLst/>
          </a:prstGeom>
          <a:ln w="38100">
            <a:solidFill>
              <a:schemeClr val="accent5"/>
            </a:solidFill>
          </a:ln>
        </p:spPr>
      </p:pic>
      <p:pic>
        <p:nvPicPr>
          <p:cNvPr id="9" name="Picture 8" descr="TypesOfMutations.png">
            <a:extLst>
              <a:ext uri="{FF2B5EF4-FFF2-40B4-BE49-F238E27FC236}">
                <a16:creationId xmlns="" xmlns:a16="http://schemas.microsoft.com/office/drawing/2014/main" id="{7F7ECA99-5501-804D-A3AF-57CD8E4148BD}"/>
              </a:ext>
            </a:extLst>
          </p:cNvPr>
          <p:cNvPicPr>
            <a:picLocks noChangeAspect="1"/>
          </p:cNvPicPr>
          <p:nvPr/>
        </p:nvPicPr>
        <p:blipFill rotWithShape="1">
          <a:blip r:embed="rId3">
            <a:extLst>
              <a:ext uri="{28A0092B-C50C-407E-A947-70E740481C1C}">
                <a14:useLocalDpi xmlns:a14="http://schemas.microsoft.com/office/drawing/2010/main" val="0"/>
              </a:ext>
            </a:extLst>
          </a:blip>
          <a:srcRect l="12306" r="75462"/>
          <a:stretch/>
        </p:blipFill>
        <p:spPr>
          <a:xfrm>
            <a:off x="1527858" y="2613201"/>
            <a:ext cx="844952" cy="2279161"/>
          </a:xfrm>
          <a:prstGeom prst="rect">
            <a:avLst/>
          </a:prstGeom>
          <a:ln w="38100">
            <a:solidFill>
              <a:schemeClr val="accent5"/>
            </a:solidFill>
          </a:ln>
        </p:spPr>
      </p:pic>
      <p:sp>
        <p:nvSpPr>
          <p:cNvPr id="10" name="TextBox 9">
            <a:extLst>
              <a:ext uri="{FF2B5EF4-FFF2-40B4-BE49-F238E27FC236}">
                <a16:creationId xmlns="" xmlns:a16="http://schemas.microsoft.com/office/drawing/2014/main" id="{49B4ED6C-7CAD-2E40-92E6-AC313EA1A3A7}"/>
              </a:ext>
            </a:extLst>
          </p:cNvPr>
          <p:cNvSpPr txBox="1"/>
          <p:nvPr/>
        </p:nvSpPr>
        <p:spPr>
          <a:xfrm>
            <a:off x="421256" y="2611267"/>
            <a:ext cx="855212" cy="276999"/>
          </a:xfrm>
          <a:prstGeom prst="rect">
            <a:avLst/>
          </a:prstGeom>
          <a:noFill/>
        </p:spPr>
        <p:txBody>
          <a:bodyPr wrap="square" rtlCol="0">
            <a:spAutoFit/>
          </a:bodyPr>
          <a:lstStyle/>
          <a:p>
            <a:r>
              <a:rPr lang="en-US" sz="1200" b="1" dirty="0">
                <a:solidFill>
                  <a:srgbClr val="0070C0"/>
                </a:solidFill>
              </a:rPr>
              <a:t>GROUP 1</a:t>
            </a:r>
          </a:p>
        </p:txBody>
      </p:sp>
      <p:sp>
        <p:nvSpPr>
          <p:cNvPr id="11" name="TextBox 10">
            <a:extLst>
              <a:ext uri="{FF2B5EF4-FFF2-40B4-BE49-F238E27FC236}">
                <a16:creationId xmlns="" xmlns:a16="http://schemas.microsoft.com/office/drawing/2014/main" id="{0009475A-C2EA-7F4F-9348-5F6B42C984DD}"/>
              </a:ext>
            </a:extLst>
          </p:cNvPr>
          <p:cNvSpPr txBox="1"/>
          <p:nvPr/>
        </p:nvSpPr>
        <p:spPr>
          <a:xfrm>
            <a:off x="1527858" y="2613201"/>
            <a:ext cx="855212" cy="276999"/>
          </a:xfrm>
          <a:prstGeom prst="rect">
            <a:avLst/>
          </a:prstGeom>
          <a:noFill/>
        </p:spPr>
        <p:txBody>
          <a:bodyPr wrap="square" rtlCol="0">
            <a:spAutoFit/>
          </a:bodyPr>
          <a:lstStyle/>
          <a:p>
            <a:r>
              <a:rPr lang="en-US" sz="1200" b="1" dirty="0">
                <a:solidFill>
                  <a:srgbClr val="0070C0"/>
                </a:solidFill>
              </a:rPr>
              <a:t>GROUP 2</a:t>
            </a:r>
          </a:p>
        </p:txBody>
      </p:sp>
      <p:pic>
        <p:nvPicPr>
          <p:cNvPr id="12" name="Picture 11" descr="TypesOfMutations.png">
            <a:extLst>
              <a:ext uri="{FF2B5EF4-FFF2-40B4-BE49-F238E27FC236}">
                <a16:creationId xmlns="" xmlns:a16="http://schemas.microsoft.com/office/drawing/2014/main" id="{6AAB8EB3-46A3-FF47-A840-EEFEC454A0BF}"/>
              </a:ext>
            </a:extLst>
          </p:cNvPr>
          <p:cNvPicPr>
            <a:picLocks noChangeAspect="1"/>
          </p:cNvPicPr>
          <p:nvPr/>
        </p:nvPicPr>
        <p:blipFill rotWithShape="1">
          <a:blip r:embed="rId3">
            <a:extLst>
              <a:ext uri="{28A0092B-C50C-407E-A947-70E740481C1C}">
                <a14:useLocalDpi xmlns:a14="http://schemas.microsoft.com/office/drawing/2010/main" val="0"/>
              </a:ext>
            </a:extLst>
          </a:blip>
          <a:srcRect l="24510" r="64263"/>
          <a:stretch/>
        </p:blipFill>
        <p:spPr>
          <a:xfrm>
            <a:off x="2789498" y="2422702"/>
            <a:ext cx="775505" cy="2279161"/>
          </a:xfrm>
          <a:prstGeom prst="rect">
            <a:avLst/>
          </a:prstGeom>
          <a:ln w="38100">
            <a:solidFill>
              <a:schemeClr val="accent5"/>
            </a:solidFill>
          </a:ln>
        </p:spPr>
      </p:pic>
      <p:sp>
        <p:nvSpPr>
          <p:cNvPr id="13" name="TextBox 12">
            <a:extLst>
              <a:ext uri="{FF2B5EF4-FFF2-40B4-BE49-F238E27FC236}">
                <a16:creationId xmlns="" xmlns:a16="http://schemas.microsoft.com/office/drawing/2014/main" id="{C37D67CA-0D3B-DE47-81CE-12F67585B030}"/>
              </a:ext>
            </a:extLst>
          </p:cNvPr>
          <p:cNvSpPr txBox="1"/>
          <p:nvPr/>
        </p:nvSpPr>
        <p:spPr>
          <a:xfrm>
            <a:off x="2789498" y="2461592"/>
            <a:ext cx="855212" cy="276999"/>
          </a:xfrm>
          <a:prstGeom prst="rect">
            <a:avLst/>
          </a:prstGeom>
          <a:noFill/>
        </p:spPr>
        <p:txBody>
          <a:bodyPr wrap="square" rtlCol="0">
            <a:spAutoFit/>
          </a:bodyPr>
          <a:lstStyle/>
          <a:p>
            <a:r>
              <a:rPr lang="en-US" sz="1200" b="1" dirty="0">
                <a:solidFill>
                  <a:srgbClr val="0070C0"/>
                </a:solidFill>
              </a:rPr>
              <a:t>GROUP 3</a:t>
            </a:r>
          </a:p>
        </p:txBody>
      </p:sp>
      <p:pic>
        <p:nvPicPr>
          <p:cNvPr id="14" name="Picture 13" descr="TypesOfMutations.png">
            <a:extLst>
              <a:ext uri="{FF2B5EF4-FFF2-40B4-BE49-F238E27FC236}">
                <a16:creationId xmlns="" xmlns:a16="http://schemas.microsoft.com/office/drawing/2014/main" id="{854BC884-7FE1-7642-B13E-B20DBCC18F97}"/>
              </a:ext>
            </a:extLst>
          </p:cNvPr>
          <p:cNvPicPr>
            <a:picLocks noChangeAspect="1"/>
          </p:cNvPicPr>
          <p:nvPr/>
        </p:nvPicPr>
        <p:blipFill rotWithShape="1">
          <a:blip r:embed="rId3">
            <a:extLst>
              <a:ext uri="{28A0092B-C50C-407E-A947-70E740481C1C}">
                <a14:useLocalDpi xmlns:a14="http://schemas.microsoft.com/office/drawing/2010/main" val="0"/>
              </a:ext>
            </a:extLst>
          </a:blip>
          <a:srcRect l="36874" t="11692" r="29109"/>
          <a:stretch/>
        </p:blipFill>
        <p:spPr>
          <a:xfrm>
            <a:off x="3786139" y="2885686"/>
            <a:ext cx="2349661" cy="2012676"/>
          </a:xfrm>
          <a:prstGeom prst="rect">
            <a:avLst/>
          </a:prstGeom>
          <a:ln w="38100">
            <a:solidFill>
              <a:schemeClr val="accent5"/>
            </a:solidFill>
          </a:ln>
        </p:spPr>
      </p:pic>
      <p:sp>
        <p:nvSpPr>
          <p:cNvPr id="15" name="TextBox 14">
            <a:extLst>
              <a:ext uri="{FF2B5EF4-FFF2-40B4-BE49-F238E27FC236}">
                <a16:creationId xmlns="" xmlns:a16="http://schemas.microsoft.com/office/drawing/2014/main" id="{26D71B7E-F323-6044-BBA9-5886DCACCCA5}"/>
              </a:ext>
            </a:extLst>
          </p:cNvPr>
          <p:cNvSpPr txBox="1"/>
          <p:nvPr/>
        </p:nvSpPr>
        <p:spPr>
          <a:xfrm>
            <a:off x="5292779" y="2902815"/>
            <a:ext cx="855212" cy="276999"/>
          </a:xfrm>
          <a:prstGeom prst="rect">
            <a:avLst/>
          </a:prstGeom>
          <a:noFill/>
        </p:spPr>
        <p:txBody>
          <a:bodyPr wrap="square" rtlCol="0">
            <a:spAutoFit/>
          </a:bodyPr>
          <a:lstStyle/>
          <a:p>
            <a:r>
              <a:rPr lang="en-US" sz="1200" b="1" dirty="0">
                <a:solidFill>
                  <a:srgbClr val="0070C0"/>
                </a:solidFill>
              </a:rPr>
              <a:t>GROUP 4</a:t>
            </a:r>
          </a:p>
        </p:txBody>
      </p:sp>
      <p:pic>
        <p:nvPicPr>
          <p:cNvPr id="16" name="Picture 15" descr="TypesOfMutations.png">
            <a:extLst>
              <a:ext uri="{FF2B5EF4-FFF2-40B4-BE49-F238E27FC236}">
                <a16:creationId xmlns="" xmlns:a16="http://schemas.microsoft.com/office/drawing/2014/main" id="{C3072DF4-FEFD-424B-8E6A-CB4DC7A1E2EC}"/>
              </a:ext>
            </a:extLst>
          </p:cNvPr>
          <p:cNvPicPr>
            <a:picLocks noChangeAspect="1"/>
          </p:cNvPicPr>
          <p:nvPr/>
        </p:nvPicPr>
        <p:blipFill rotWithShape="1">
          <a:blip r:embed="rId3">
            <a:extLst>
              <a:ext uri="{28A0092B-C50C-407E-A947-70E740481C1C}">
                <a14:useLocalDpi xmlns:a14="http://schemas.microsoft.com/office/drawing/2010/main" val="0"/>
              </a:ext>
            </a:extLst>
          </a:blip>
          <a:srcRect l="68620" t="11692" r="-1316"/>
          <a:stretch/>
        </p:blipFill>
        <p:spPr>
          <a:xfrm>
            <a:off x="6412397" y="2603064"/>
            <a:ext cx="2258347" cy="2012676"/>
          </a:xfrm>
          <a:prstGeom prst="rect">
            <a:avLst/>
          </a:prstGeom>
          <a:ln w="38100">
            <a:solidFill>
              <a:schemeClr val="accent5"/>
            </a:solidFill>
          </a:ln>
        </p:spPr>
      </p:pic>
      <p:sp>
        <p:nvSpPr>
          <p:cNvPr id="17" name="TextBox 16">
            <a:extLst>
              <a:ext uri="{FF2B5EF4-FFF2-40B4-BE49-F238E27FC236}">
                <a16:creationId xmlns="" xmlns:a16="http://schemas.microsoft.com/office/drawing/2014/main" id="{C5820606-1C41-3041-BF9E-2DC8EE94CC16}"/>
              </a:ext>
            </a:extLst>
          </p:cNvPr>
          <p:cNvSpPr txBox="1"/>
          <p:nvPr/>
        </p:nvSpPr>
        <p:spPr>
          <a:xfrm>
            <a:off x="7827107" y="4332304"/>
            <a:ext cx="855212" cy="276999"/>
          </a:xfrm>
          <a:prstGeom prst="rect">
            <a:avLst/>
          </a:prstGeom>
          <a:noFill/>
        </p:spPr>
        <p:txBody>
          <a:bodyPr wrap="square" rtlCol="0">
            <a:spAutoFit/>
          </a:bodyPr>
          <a:lstStyle/>
          <a:p>
            <a:r>
              <a:rPr lang="en-US" sz="1200" b="1" dirty="0">
                <a:solidFill>
                  <a:srgbClr val="0070C0"/>
                </a:solidFill>
              </a:rPr>
              <a:t>GROUP 5</a:t>
            </a:r>
          </a:p>
        </p:txBody>
      </p:sp>
    </p:spTree>
    <p:extLst>
      <p:ext uri="{BB962C8B-B14F-4D97-AF65-F5344CB8AC3E}">
        <p14:creationId xmlns:p14="http://schemas.microsoft.com/office/powerpoint/2010/main" val="1105710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Mutations can impact one or a few bases of DNA sequence</a:t>
            </a:r>
          </a:p>
        </p:txBody>
      </p:sp>
      <p:sp>
        <p:nvSpPr>
          <p:cNvPr id="3" name="Content Placeholder 2"/>
          <p:cNvSpPr>
            <a:spLocks noGrp="1"/>
          </p:cNvSpPr>
          <p:nvPr>
            <p:ph idx="1"/>
          </p:nvPr>
        </p:nvSpPr>
        <p:spPr>
          <a:xfrm>
            <a:off x="243068" y="2195362"/>
            <a:ext cx="8481832" cy="3754690"/>
          </a:xfrm>
        </p:spPr>
        <p:txBody>
          <a:bodyPr>
            <a:normAutofit/>
          </a:bodyPr>
          <a:lstStyle/>
          <a:p>
            <a:pPr marL="0" indent="0">
              <a:buNone/>
            </a:pPr>
            <a:r>
              <a:rPr lang="en-US" dirty="0"/>
              <a:t>Mutations </a:t>
            </a:r>
            <a:r>
              <a:rPr lang="en-US" b="1" i="1" dirty="0">
                <a:solidFill>
                  <a:srgbClr val="800000"/>
                </a:solidFill>
              </a:rPr>
              <a:t>in</a:t>
            </a:r>
            <a:r>
              <a:rPr lang="en-US" dirty="0">
                <a:solidFill>
                  <a:srgbClr val="800000"/>
                </a:solidFill>
              </a:rPr>
              <a:t> </a:t>
            </a:r>
            <a:r>
              <a:rPr lang="en-US" dirty="0"/>
              <a:t>a gene can disrupt the genetic code</a:t>
            </a:r>
            <a:r>
              <a:rPr lang="en-US" dirty="0" smtClean="0"/>
              <a:t>:</a:t>
            </a:r>
            <a:endParaRPr lang="en-US" dirty="0"/>
          </a:p>
          <a:p>
            <a:pPr marL="0" indent="0">
              <a:buNone/>
            </a:pPr>
            <a:r>
              <a:rPr lang="en-US" dirty="0"/>
              <a:t>Normal Gene sequence:     	THE GAL SAW THE GUY EAT PIE</a:t>
            </a:r>
          </a:p>
          <a:p>
            <a:pPr marL="0" indent="0">
              <a:buNone/>
            </a:pPr>
            <a:r>
              <a:rPr lang="en-US" dirty="0"/>
              <a:t>Point Mutation:	          	THE GAL </a:t>
            </a:r>
            <a:r>
              <a:rPr lang="en-US" b="1" dirty="0">
                <a:solidFill>
                  <a:srgbClr val="800000"/>
                </a:solidFill>
              </a:rPr>
              <a:t>P</a:t>
            </a:r>
            <a:r>
              <a:rPr lang="en-US" dirty="0"/>
              <a:t>AW THE GUY EAT PIE</a:t>
            </a:r>
          </a:p>
          <a:p>
            <a:pPr marL="0" indent="0">
              <a:buNone/>
            </a:pPr>
            <a:r>
              <a:rPr lang="en-US" dirty="0"/>
              <a:t>Deletion:		   	THE GAL THE GUY EAT PIE</a:t>
            </a:r>
          </a:p>
          <a:p>
            <a:pPr marL="0" indent="0">
              <a:buNone/>
            </a:pPr>
            <a:r>
              <a:rPr lang="en-US" dirty="0"/>
              <a:t>Insertion:		   	THE GAL SAW THE GUY EAT </a:t>
            </a:r>
            <a:r>
              <a:rPr lang="en-US" b="1" dirty="0">
                <a:solidFill>
                  <a:srgbClr val="800000"/>
                </a:solidFill>
              </a:rPr>
              <a:t>W</a:t>
            </a:r>
            <a:r>
              <a:rPr lang="en-US" dirty="0"/>
              <a:t>PI E</a:t>
            </a:r>
          </a:p>
          <a:p>
            <a:pPr marL="0" indent="0">
              <a:buNone/>
            </a:pPr>
            <a:r>
              <a:rPr lang="en-US" dirty="0"/>
              <a:t>Frame Shift: 		   	THE GAL SAW TGU YEA TPI E</a:t>
            </a:r>
          </a:p>
          <a:p>
            <a:pPr marL="0" indent="0">
              <a:buNone/>
            </a:pPr>
            <a:endParaRPr lang="en-US" dirty="0"/>
          </a:p>
          <a:p>
            <a:pPr marL="0" indent="0">
              <a:buNone/>
            </a:pPr>
            <a:endParaRPr lang="en-US" dirty="0"/>
          </a:p>
        </p:txBody>
      </p:sp>
      <p:sp>
        <p:nvSpPr>
          <p:cNvPr id="4" name="TextBox 3"/>
          <p:cNvSpPr txBox="1"/>
          <p:nvPr/>
        </p:nvSpPr>
        <p:spPr>
          <a:xfrm>
            <a:off x="1922306" y="5687799"/>
            <a:ext cx="5367550" cy="954107"/>
          </a:xfrm>
          <a:prstGeom prst="rect">
            <a:avLst/>
          </a:prstGeom>
          <a:noFill/>
        </p:spPr>
        <p:txBody>
          <a:bodyPr wrap="none" rtlCol="0">
            <a:spAutoFit/>
          </a:bodyPr>
          <a:lstStyle/>
          <a:p>
            <a:pPr algn="ctr"/>
            <a:r>
              <a:rPr lang="en-US" sz="2800" dirty="0" smtClean="0"/>
              <a:t>DNA </a:t>
            </a:r>
            <a:r>
              <a:rPr lang="en-US" sz="2800" dirty="0" smtClean="0">
                <a:sym typeface="Wingdings"/>
              </a:rPr>
              <a:t> mRNA  protein</a:t>
            </a:r>
          </a:p>
          <a:p>
            <a:pPr algn="ctr"/>
            <a:r>
              <a:rPr lang="en-US" sz="2800" dirty="0" smtClean="0">
                <a:sym typeface="Wingdings"/>
              </a:rPr>
              <a:t>Altered DNA = altered protein</a:t>
            </a:r>
            <a:endParaRPr lang="en-US" sz="2800" dirty="0"/>
          </a:p>
        </p:txBody>
      </p:sp>
    </p:spTree>
    <p:extLst>
      <p:ext uri="{BB962C8B-B14F-4D97-AF65-F5344CB8AC3E}">
        <p14:creationId xmlns:p14="http://schemas.microsoft.com/office/powerpoint/2010/main" val="12277005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Mutations effect protein expression</a:t>
            </a:r>
          </a:p>
        </p:txBody>
      </p:sp>
      <p:sp>
        <p:nvSpPr>
          <p:cNvPr id="3" name="Content Placeholder 2"/>
          <p:cNvSpPr>
            <a:spLocks noGrp="1"/>
          </p:cNvSpPr>
          <p:nvPr>
            <p:ph idx="1"/>
          </p:nvPr>
        </p:nvSpPr>
        <p:spPr>
          <a:xfrm>
            <a:off x="542237" y="2291050"/>
            <a:ext cx="8182663" cy="4259654"/>
          </a:xfrm>
        </p:spPr>
        <p:txBody>
          <a:bodyPr>
            <a:normAutofit/>
          </a:bodyPr>
          <a:lstStyle/>
          <a:p>
            <a:pPr marL="0" indent="0">
              <a:buNone/>
            </a:pPr>
            <a:r>
              <a:rPr lang="en-US" dirty="0"/>
              <a:t>Mutations </a:t>
            </a:r>
            <a:r>
              <a:rPr lang="en-US" b="1" i="1" dirty="0">
                <a:solidFill>
                  <a:srgbClr val="800000"/>
                </a:solidFill>
              </a:rPr>
              <a:t>near</a:t>
            </a:r>
            <a:r>
              <a:rPr lang="en-US" dirty="0">
                <a:solidFill>
                  <a:srgbClr val="800000"/>
                </a:solidFill>
              </a:rPr>
              <a:t> </a:t>
            </a:r>
            <a:r>
              <a:rPr lang="en-US" dirty="0"/>
              <a:t>a gene can disrupt how it is regulated</a:t>
            </a:r>
          </a:p>
          <a:p>
            <a:r>
              <a:rPr lang="en-US" dirty="0"/>
              <a:t>Promoters, enhancers, transcription factors, </a:t>
            </a:r>
            <a:r>
              <a:rPr lang="en-US" dirty="0" err="1"/>
              <a:t>etc</a:t>
            </a:r>
            <a:r>
              <a:rPr lang="en-US" dirty="0"/>
              <a:t> bind to the DNA or mRNA with </a:t>
            </a:r>
            <a:r>
              <a:rPr lang="en-US" b="1" i="1" dirty="0">
                <a:solidFill>
                  <a:srgbClr val="800000"/>
                </a:solidFill>
              </a:rPr>
              <a:t>sequence specificity</a:t>
            </a:r>
          </a:p>
          <a:p>
            <a:r>
              <a:rPr lang="en-US" dirty="0"/>
              <a:t>Changes in the DNA sequence can alter how regulators bind and lead to changes in gene expression and protein production</a:t>
            </a:r>
          </a:p>
          <a:p>
            <a:pPr marL="349250" lvl="1" indent="0">
              <a:buNone/>
            </a:pPr>
            <a:endParaRPr lang="en-US" dirty="0"/>
          </a:p>
        </p:txBody>
      </p:sp>
      <p:pic>
        <p:nvPicPr>
          <p:cNvPr id="4" name="Picture 3" descr="Transcription+factors+–+a+protein+that+binds+to+a+specific+DNA+sequence,+controlling+the+transcription+of+mRNA.+They+can+either+activate+or+block+RNA+polymerase..jpg"/>
          <p:cNvPicPr>
            <a:picLocks noChangeAspect="1"/>
          </p:cNvPicPr>
          <p:nvPr/>
        </p:nvPicPr>
        <p:blipFill rotWithShape="1">
          <a:blip r:embed="rId3">
            <a:extLst>
              <a:ext uri="{28A0092B-C50C-407E-A947-70E740481C1C}">
                <a14:useLocalDpi xmlns:a14="http://schemas.microsoft.com/office/drawing/2010/main" val="0"/>
              </a:ext>
            </a:extLst>
          </a:blip>
          <a:srcRect l="6694" t="31199" r="6694" b="7134"/>
          <a:stretch/>
        </p:blipFill>
        <p:spPr>
          <a:xfrm>
            <a:off x="4062350" y="4485969"/>
            <a:ext cx="3891537" cy="2078057"/>
          </a:xfrm>
          <a:prstGeom prst="rect">
            <a:avLst/>
          </a:prstGeom>
        </p:spPr>
      </p:pic>
    </p:spTree>
    <p:extLst>
      <p:ext uri="{BB962C8B-B14F-4D97-AF65-F5344CB8AC3E}">
        <p14:creationId xmlns:p14="http://schemas.microsoft.com/office/powerpoint/2010/main" val="4210781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 mutation, BIG impact</a:t>
            </a:r>
          </a:p>
        </p:txBody>
      </p:sp>
      <p:sp>
        <p:nvSpPr>
          <p:cNvPr id="3" name="Content Placeholder 2"/>
          <p:cNvSpPr>
            <a:spLocks noGrp="1"/>
          </p:cNvSpPr>
          <p:nvPr>
            <p:ph idx="1"/>
          </p:nvPr>
        </p:nvSpPr>
        <p:spPr>
          <a:xfrm>
            <a:off x="428081" y="2279476"/>
            <a:ext cx="8240569" cy="4259654"/>
          </a:xfrm>
        </p:spPr>
        <p:txBody>
          <a:bodyPr>
            <a:normAutofit/>
          </a:bodyPr>
          <a:lstStyle/>
          <a:p>
            <a:pPr lvl="1"/>
            <a:r>
              <a:rPr lang="en-US" dirty="0"/>
              <a:t>Proteins that are </a:t>
            </a:r>
            <a:r>
              <a:rPr lang="en-US" b="1" dirty="0">
                <a:solidFill>
                  <a:srgbClr val="800000"/>
                </a:solidFill>
              </a:rPr>
              <a:t>pleiotropic</a:t>
            </a:r>
            <a:r>
              <a:rPr lang="en-US" dirty="0">
                <a:solidFill>
                  <a:srgbClr val="800000"/>
                </a:solidFill>
              </a:rPr>
              <a:t> </a:t>
            </a:r>
            <a:r>
              <a:rPr lang="en-US" dirty="0"/>
              <a:t>regulate other genes and can influence many cellular pathways</a:t>
            </a:r>
          </a:p>
          <a:p>
            <a:pPr lvl="2"/>
            <a:r>
              <a:rPr lang="en-US" dirty="0"/>
              <a:t>Transcription </a:t>
            </a:r>
            <a:r>
              <a:rPr lang="en-US" dirty="0" smtClean="0"/>
              <a:t>factors </a:t>
            </a:r>
            <a:r>
              <a:rPr lang="en-US" dirty="0" smtClean="0">
                <a:sym typeface="Wingdings"/>
              </a:rPr>
              <a:t> regulate which mRNAs get made</a:t>
            </a:r>
            <a:endParaRPr lang="en-US" dirty="0"/>
          </a:p>
          <a:p>
            <a:pPr lvl="2"/>
            <a:r>
              <a:rPr lang="en-US" dirty="0"/>
              <a:t>Transcriptional </a:t>
            </a:r>
            <a:r>
              <a:rPr lang="en-US" dirty="0" smtClean="0"/>
              <a:t>regulators </a:t>
            </a:r>
            <a:r>
              <a:rPr lang="en-US" dirty="0" smtClean="0">
                <a:sym typeface="Wingdings"/>
              </a:rPr>
              <a:t> regulate the transcription factors</a:t>
            </a:r>
            <a:endParaRPr lang="en-US" dirty="0"/>
          </a:p>
          <a:p>
            <a:pPr lvl="2"/>
            <a:r>
              <a:rPr lang="en-US" dirty="0"/>
              <a:t>Epigenetic </a:t>
            </a:r>
            <a:r>
              <a:rPr lang="en-US" dirty="0" smtClean="0"/>
              <a:t>regulators </a:t>
            </a:r>
            <a:r>
              <a:rPr lang="en-US" dirty="0" smtClean="0">
                <a:sym typeface="Wingdings"/>
              </a:rPr>
              <a:t> regulate which genes are accessible to transcription factors</a:t>
            </a:r>
            <a:endParaRPr lang="en-US" dirty="0"/>
          </a:p>
          <a:p>
            <a:pPr lvl="1"/>
            <a:endParaRPr lang="en-US" dirty="0"/>
          </a:p>
          <a:p>
            <a:pPr lvl="1"/>
            <a:r>
              <a:rPr lang="en-US" dirty="0"/>
              <a:t>Mutation of a gene that </a:t>
            </a:r>
            <a:r>
              <a:rPr lang="en-US" dirty="0" smtClean="0"/>
              <a:t>encodes </a:t>
            </a:r>
            <a:r>
              <a:rPr lang="en-US" dirty="0"/>
              <a:t>a pleiotropic factor will impact many pathways</a:t>
            </a:r>
          </a:p>
          <a:p>
            <a:pPr marL="349250" lvl="1" indent="0">
              <a:buNone/>
            </a:pPr>
            <a:endParaRPr lang="en-US" dirty="0"/>
          </a:p>
        </p:txBody>
      </p:sp>
    </p:spTree>
    <p:extLst>
      <p:ext uri="{BB962C8B-B14F-4D97-AF65-F5344CB8AC3E}">
        <p14:creationId xmlns:p14="http://schemas.microsoft.com/office/powerpoint/2010/main" val="3709769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pleiotropic factors in cancer</a:t>
            </a:r>
          </a:p>
        </p:txBody>
      </p:sp>
      <p:sp>
        <p:nvSpPr>
          <p:cNvPr id="5" name="Content Placeholder 4"/>
          <p:cNvSpPr>
            <a:spLocks noGrp="1"/>
          </p:cNvSpPr>
          <p:nvPr>
            <p:ph idx="1"/>
          </p:nvPr>
        </p:nvSpPr>
        <p:spPr>
          <a:xfrm>
            <a:off x="308688" y="2341021"/>
            <a:ext cx="8605125" cy="4549310"/>
          </a:xfrm>
        </p:spPr>
        <p:txBody>
          <a:bodyPr>
            <a:normAutofit/>
          </a:bodyPr>
          <a:lstStyle/>
          <a:p>
            <a:r>
              <a:rPr lang="en-US" dirty="0"/>
              <a:t>Ex: </a:t>
            </a:r>
            <a:r>
              <a:rPr lang="en-US" b="1" i="1" dirty="0">
                <a:solidFill>
                  <a:srgbClr val="800000"/>
                </a:solidFill>
              </a:rPr>
              <a:t>deletion mutation </a:t>
            </a:r>
            <a:r>
              <a:rPr lang="en-US" dirty="0"/>
              <a:t>of a transcriptional or epigenetic regulator </a:t>
            </a:r>
            <a:r>
              <a:rPr lang="en-US" dirty="0">
                <a:sym typeface="Wingdings"/>
              </a:rPr>
              <a:t> loss of transcriptional regulation and massive de-regulation of it’s target genes</a:t>
            </a:r>
          </a:p>
          <a:p>
            <a:endParaRPr lang="en-US" dirty="0">
              <a:sym typeface="Wingdings"/>
            </a:endParaRPr>
          </a:p>
          <a:p>
            <a:endParaRPr lang="en-US" dirty="0">
              <a:sym typeface="Wingdings"/>
            </a:endParaRPr>
          </a:p>
          <a:p>
            <a:r>
              <a:rPr lang="en-US" dirty="0">
                <a:sym typeface="Wingdings"/>
              </a:rPr>
              <a:t>EX: </a:t>
            </a:r>
            <a:r>
              <a:rPr lang="en-US" b="1" i="1" dirty="0">
                <a:solidFill>
                  <a:srgbClr val="800000"/>
                </a:solidFill>
                <a:sym typeface="Wingdings"/>
              </a:rPr>
              <a:t>Translocations</a:t>
            </a:r>
            <a:r>
              <a:rPr lang="en-US" dirty="0">
                <a:sym typeface="Wingdings"/>
              </a:rPr>
              <a:t> can fuse two proteins  allow for new functions (gain of function) of the protein fusion</a:t>
            </a:r>
          </a:p>
          <a:p>
            <a:r>
              <a:rPr lang="en-US" dirty="0">
                <a:sym typeface="Wingdings"/>
              </a:rPr>
              <a:t>Could </a:t>
            </a:r>
            <a:r>
              <a:rPr lang="en-US" b="1" i="1" dirty="0">
                <a:solidFill>
                  <a:srgbClr val="800000"/>
                </a:solidFill>
                <a:sym typeface="Wingdings"/>
              </a:rPr>
              <a:t>overexpression</a:t>
            </a:r>
            <a:r>
              <a:rPr lang="en-US" dirty="0">
                <a:sym typeface="Wingdings"/>
              </a:rPr>
              <a:t> of a pleiotropic factor be a problem? How?</a:t>
            </a:r>
          </a:p>
          <a:p>
            <a:endParaRPr lang="en-US" dirty="0"/>
          </a:p>
        </p:txBody>
      </p:sp>
      <p:cxnSp>
        <p:nvCxnSpPr>
          <p:cNvPr id="7" name="Straight Connector 6"/>
          <p:cNvCxnSpPr/>
          <p:nvPr/>
        </p:nvCxnSpPr>
        <p:spPr>
          <a:xfrm>
            <a:off x="2480470" y="4142556"/>
            <a:ext cx="2034889" cy="7427"/>
          </a:xfrm>
          <a:prstGeom prst="line">
            <a:avLst/>
          </a:prstGeom>
          <a:ln>
            <a:solidFill>
              <a:srgbClr val="333333"/>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896361" y="4008868"/>
            <a:ext cx="0" cy="133688"/>
          </a:xfrm>
          <a:prstGeom prst="line">
            <a:avLst/>
          </a:prstGeom>
          <a:ln>
            <a:solidFill>
              <a:srgbClr val="333333"/>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04823" y="3780651"/>
            <a:ext cx="780795" cy="369332"/>
          </a:xfrm>
          <a:prstGeom prst="rect">
            <a:avLst/>
          </a:prstGeom>
          <a:noFill/>
        </p:spPr>
        <p:txBody>
          <a:bodyPr wrap="none" rtlCol="0">
            <a:spAutoFit/>
          </a:bodyPr>
          <a:lstStyle/>
          <a:p>
            <a:r>
              <a:rPr lang="en-US" dirty="0"/>
              <a:t>gene</a:t>
            </a:r>
          </a:p>
        </p:txBody>
      </p:sp>
      <p:sp>
        <p:nvSpPr>
          <p:cNvPr id="13" name="Multiply 12"/>
          <p:cNvSpPr/>
          <p:nvPr/>
        </p:nvSpPr>
        <p:spPr>
          <a:xfrm>
            <a:off x="2896360" y="3908602"/>
            <a:ext cx="408463" cy="467908"/>
          </a:xfrm>
          <a:prstGeom prst="mathMultiply">
            <a:avLst/>
          </a:prstGeom>
          <a:solidFill>
            <a:srgbClr val="800000"/>
          </a:solidFill>
          <a:ln>
            <a:solidFill>
              <a:srgbClr val="800000"/>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5313954" y="4145404"/>
            <a:ext cx="2034889" cy="7427"/>
          </a:xfrm>
          <a:prstGeom prst="line">
            <a:avLst/>
          </a:prstGeom>
          <a:ln>
            <a:solidFill>
              <a:srgbClr val="333333"/>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138307" y="3783499"/>
            <a:ext cx="826781" cy="369332"/>
          </a:xfrm>
          <a:prstGeom prst="rect">
            <a:avLst/>
          </a:prstGeom>
          <a:noFill/>
        </p:spPr>
        <p:txBody>
          <a:bodyPr wrap="none" rtlCol="0">
            <a:spAutoFit/>
          </a:bodyPr>
          <a:lstStyle/>
          <a:p>
            <a:r>
              <a:rPr lang="en-US" dirty="0"/>
              <a:t>Gene</a:t>
            </a:r>
          </a:p>
        </p:txBody>
      </p:sp>
      <p:sp>
        <p:nvSpPr>
          <p:cNvPr id="16" name="Oval 15"/>
          <p:cNvSpPr/>
          <p:nvPr/>
        </p:nvSpPr>
        <p:spPr>
          <a:xfrm>
            <a:off x="5403089" y="3885456"/>
            <a:ext cx="594128" cy="267375"/>
          </a:xfrm>
          <a:prstGeom prst="ellipse">
            <a:avLst/>
          </a:prstGeom>
          <a:solidFill>
            <a:schemeClr val="accent2"/>
          </a:solidFill>
          <a:ln>
            <a:solidFill>
              <a:schemeClr val="accent2"/>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TF</a:t>
            </a:r>
          </a:p>
        </p:txBody>
      </p:sp>
      <p:cxnSp>
        <p:nvCxnSpPr>
          <p:cNvPr id="24" name="Straight Connector 23"/>
          <p:cNvCxnSpPr/>
          <p:nvPr/>
        </p:nvCxnSpPr>
        <p:spPr>
          <a:xfrm>
            <a:off x="2714546" y="4020155"/>
            <a:ext cx="0" cy="133688"/>
          </a:xfrm>
          <a:prstGeom prst="line">
            <a:avLst/>
          </a:prstGeom>
          <a:ln>
            <a:solidFill>
              <a:srgbClr val="33333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40158" y="4009161"/>
            <a:ext cx="0" cy="133688"/>
          </a:xfrm>
          <a:prstGeom prst="line">
            <a:avLst/>
          </a:prstGeom>
          <a:ln>
            <a:solidFill>
              <a:srgbClr val="333333"/>
            </a:solidFill>
          </a:ln>
        </p:spPr>
        <p:style>
          <a:lnRef idx="2">
            <a:schemeClr val="accent1"/>
          </a:lnRef>
          <a:fillRef idx="0">
            <a:schemeClr val="accent1"/>
          </a:fillRef>
          <a:effectRef idx="1">
            <a:schemeClr val="accent1"/>
          </a:effectRef>
          <a:fontRef idx="minor">
            <a:schemeClr val="tx1"/>
          </a:fontRef>
        </p:style>
      </p:cxnSp>
      <p:sp>
        <p:nvSpPr>
          <p:cNvPr id="21" name="Hexagon 20"/>
          <p:cNvSpPr/>
          <p:nvPr/>
        </p:nvSpPr>
        <p:spPr>
          <a:xfrm>
            <a:off x="2618000" y="3876483"/>
            <a:ext cx="170811" cy="158526"/>
          </a:xfrm>
          <a:prstGeom prst="hexagon">
            <a:avLst/>
          </a:prstGeom>
          <a:ln>
            <a:solidFill>
              <a:schemeClr val="tx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Hexagon 21"/>
          <p:cNvSpPr/>
          <p:nvPr/>
        </p:nvSpPr>
        <p:spPr>
          <a:xfrm>
            <a:off x="2447189" y="3876483"/>
            <a:ext cx="170811" cy="158526"/>
          </a:xfrm>
          <a:prstGeom prst="hexagon">
            <a:avLst/>
          </a:prstGeom>
          <a:ln>
            <a:solidFill>
              <a:schemeClr val="tx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Hexagon 22"/>
          <p:cNvSpPr/>
          <p:nvPr/>
        </p:nvSpPr>
        <p:spPr>
          <a:xfrm>
            <a:off x="2810954" y="3879183"/>
            <a:ext cx="170811" cy="158526"/>
          </a:xfrm>
          <a:prstGeom prst="hexagon">
            <a:avLst/>
          </a:prstGeom>
          <a:ln>
            <a:solidFill>
              <a:schemeClr val="tx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80213" y="3762227"/>
            <a:ext cx="594128" cy="267375"/>
          </a:xfrm>
          <a:prstGeom prst="ellipse">
            <a:avLst/>
          </a:prstGeom>
          <a:solidFill>
            <a:schemeClr val="accent2"/>
          </a:solidFill>
          <a:ln>
            <a:solidFill>
              <a:schemeClr val="accent2"/>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TF</a:t>
            </a:r>
          </a:p>
        </p:txBody>
      </p:sp>
      <p:sp>
        <p:nvSpPr>
          <p:cNvPr id="27" name="Oval 26"/>
          <p:cNvSpPr/>
          <p:nvPr/>
        </p:nvSpPr>
        <p:spPr>
          <a:xfrm>
            <a:off x="1842195" y="3630090"/>
            <a:ext cx="1039317" cy="309232"/>
          </a:xfrm>
          <a:prstGeom prst="ellipse">
            <a:avLst/>
          </a:prstGeom>
          <a:ln>
            <a:solidFill>
              <a:schemeClr val="accent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0000"/>
                </a:solidFill>
              </a:rPr>
              <a:t>Epigenetic regulator</a:t>
            </a:r>
          </a:p>
        </p:txBody>
      </p:sp>
      <p:cxnSp>
        <p:nvCxnSpPr>
          <p:cNvPr id="29" name="Straight Connector 28"/>
          <p:cNvCxnSpPr/>
          <p:nvPr/>
        </p:nvCxnSpPr>
        <p:spPr>
          <a:xfrm flipH="1">
            <a:off x="1455600" y="3780651"/>
            <a:ext cx="334197" cy="696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448173" y="3762227"/>
            <a:ext cx="37135" cy="1900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Curved Connector 33"/>
          <p:cNvCxnSpPr/>
          <p:nvPr/>
        </p:nvCxnSpPr>
        <p:spPr>
          <a:xfrm flipH="1" flipV="1">
            <a:off x="6750765" y="3399849"/>
            <a:ext cx="712953" cy="230241"/>
          </a:xfrm>
          <a:prstGeom prst="curvedConnector3">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Curved Connector 34"/>
          <p:cNvCxnSpPr/>
          <p:nvPr/>
        </p:nvCxnSpPr>
        <p:spPr>
          <a:xfrm flipH="1" flipV="1">
            <a:off x="6739771" y="3552249"/>
            <a:ext cx="712953" cy="230241"/>
          </a:xfrm>
          <a:prstGeom prst="curvedConnector3">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Curved Connector 35"/>
          <p:cNvCxnSpPr/>
          <p:nvPr/>
        </p:nvCxnSpPr>
        <p:spPr>
          <a:xfrm flipH="1" flipV="1">
            <a:off x="6713923" y="3704649"/>
            <a:ext cx="712953" cy="230241"/>
          </a:xfrm>
          <a:prstGeom prst="curvedConnector3">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
        <p:nvSpPr>
          <p:cNvPr id="37" name="Parallelogram 36"/>
          <p:cNvSpPr/>
          <p:nvPr/>
        </p:nvSpPr>
        <p:spPr>
          <a:xfrm flipH="1">
            <a:off x="8176672" y="3333005"/>
            <a:ext cx="326770" cy="371644"/>
          </a:xfrm>
          <a:prstGeom prst="parallelogram">
            <a:avLst/>
          </a:prstGeom>
          <a:solidFill>
            <a:schemeClr val="accent5">
              <a:lumMod val="75000"/>
            </a:schemeClr>
          </a:solidFill>
          <a:ln>
            <a:solidFill>
              <a:srgbClr val="193374"/>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Parallelogram 37"/>
          <p:cNvSpPr/>
          <p:nvPr/>
        </p:nvSpPr>
        <p:spPr>
          <a:xfrm flipH="1">
            <a:off x="8388488" y="3767631"/>
            <a:ext cx="326770" cy="371644"/>
          </a:xfrm>
          <a:prstGeom prst="parallelogram">
            <a:avLst/>
          </a:prstGeom>
          <a:solidFill>
            <a:schemeClr val="accent5">
              <a:lumMod val="75000"/>
            </a:schemeClr>
          </a:solidFill>
          <a:ln>
            <a:solidFill>
              <a:srgbClr val="193374"/>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Parallelogram 38"/>
          <p:cNvSpPr/>
          <p:nvPr/>
        </p:nvSpPr>
        <p:spPr>
          <a:xfrm flipH="1">
            <a:off x="8013287" y="3771205"/>
            <a:ext cx="326770" cy="371644"/>
          </a:xfrm>
          <a:prstGeom prst="parallelogram">
            <a:avLst/>
          </a:prstGeom>
          <a:solidFill>
            <a:schemeClr val="accent5">
              <a:lumMod val="75000"/>
            </a:schemeClr>
          </a:solidFill>
          <a:ln>
            <a:solidFill>
              <a:srgbClr val="193374"/>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7047829" y="3215183"/>
            <a:ext cx="889987" cy="369332"/>
          </a:xfrm>
          <a:prstGeom prst="rect">
            <a:avLst/>
          </a:prstGeom>
          <a:noFill/>
        </p:spPr>
        <p:txBody>
          <a:bodyPr wrap="none" rtlCol="0">
            <a:spAutoFit/>
          </a:bodyPr>
          <a:lstStyle/>
          <a:p>
            <a:r>
              <a:rPr lang="en-US" dirty="0"/>
              <a:t>mRNA</a:t>
            </a:r>
          </a:p>
        </p:txBody>
      </p:sp>
      <p:sp>
        <p:nvSpPr>
          <p:cNvPr id="41" name="TextBox 40"/>
          <p:cNvSpPr txBox="1"/>
          <p:nvPr/>
        </p:nvSpPr>
        <p:spPr>
          <a:xfrm>
            <a:off x="8013287" y="4139275"/>
            <a:ext cx="977025" cy="369332"/>
          </a:xfrm>
          <a:prstGeom prst="rect">
            <a:avLst/>
          </a:prstGeom>
          <a:noFill/>
        </p:spPr>
        <p:txBody>
          <a:bodyPr wrap="none" rtlCol="0">
            <a:spAutoFit/>
          </a:bodyPr>
          <a:lstStyle/>
          <a:p>
            <a:r>
              <a:rPr lang="en-US" dirty="0"/>
              <a:t>protein</a:t>
            </a:r>
          </a:p>
        </p:txBody>
      </p:sp>
    </p:spTree>
    <p:extLst>
      <p:ext uri="{BB962C8B-B14F-4D97-AF65-F5344CB8AC3E}">
        <p14:creationId xmlns:p14="http://schemas.microsoft.com/office/powerpoint/2010/main" val="3980931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P spid="16" grpId="0" animBg="1"/>
      <p:bldP spid="21" grpId="0" animBg="1"/>
      <p:bldP spid="22" grpId="0" animBg="1"/>
      <p:bldP spid="23" grpId="0" animBg="1"/>
      <p:bldP spid="26" grpId="0" animBg="1"/>
      <p:bldP spid="27" grpId="0" animBg="1"/>
      <p:bldP spid="37" grpId="0" animBg="1"/>
      <p:bldP spid="38" grpId="0" animBg="1"/>
      <p:bldP spid="39" grpId="0" animBg="1"/>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Genetics of Cancer</a:t>
            </a:r>
          </a:p>
        </p:txBody>
      </p:sp>
      <p:sp>
        <p:nvSpPr>
          <p:cNvPr id="3" name="Content Placeholder 2"/>
          <p:cNvSpPr>
            <a:spLocks noGrp="1"/>
          </p:cNvSpPr>
          <p:nvPr>
            <p:ph idx="1"/>
          </p:nvPr>
        </p:nvSpPr>
        <p:spPr>
          <a:xfrm>
            <a:off x="1114424" y="2291050"/>
            <a:ext cx="7610476" cy="3670767"/>
          </a:xfrm>
        </p:spPr>
        <p:txBody>
          <a:bodyPr/>
          <a:lstStyle/>
          <a:p>
            <a:pPr marL="0" indent="0">
              <a:buNone/>
            </a:pPr>
            <a:r>
              <a:rPr lang="en-US" dirty="0"/>
              <a:t>Chromosomes are altered in most types of cancer cells</a:t>
            </a:r>
          </a:p>
          <a:p>
            <a:pPr marL="457200" indent="-457200">
              <a:buFont typeface="+mj-lt"/>
              <a:buAutoNum type="arabicPeriod"/>
            </a:pPr>
            <a:r>
              <a:rPr lang="en-US" dirty="0">
                <a:solidFill>
                  <a:schemeClr val="bg1">
                    <a:lumMod val="65000"/>
                  </a:schemeClr>
                </a:solidFill>
              </a:rPr>
              <a:t>Changes in DNA sequence</a:t>
            </a:r>
          </a:p>
          <a:p>
            <a:pPr marL="457200" indent="-457200">
              <a:buFont typeface="+mj-lt"/>
              <a:buAutoNum type="arabicPeriod"/>
            </a:pPr>
            <a:r>
              <a:rPr lang="en-US" dirty="0"/>
              <a:t>Changes in chromosome number</a:t>
            </a:r>
          </a:p>
        </p:txBody>
      </p:sp>
    </p:spTree>
    <p:extLst>
      <p:ext uri="{BB962C8B-B14F-4D97-AF65-F5344CB8AC3E}">
        <p14:creationId xmlns:p14="http://schemas.microsoft.com/office/powerpoint/2010/main" val="164162362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Chromosome copy number</a:t>
            </a:r>
          </a:p>
        </p:txBody>
      </p:sp>
      <p:sp>
        <p:nvSpPr>
          <p:cNvPr id="3" name="Content Placeholder 2"/>
          <p:cNvSpPr>
            <a:spLocks noGrp="1"/>
          </p:cNvSpPr>
          <p:nvPr>
            <p:ph idx="1"/>
          </p:nvPr>
        </p:nvSpPr>
        <p:spPr>
          <a:xfrm>
            <a:off x="749099" y="2456895"/>
            <a:ext cx="3709036" cy="3583787"/>
          </a:xfrm>
        </p:spPr>
        <p:txBody>
          <a:bodyPr>
            <a:normAutofit/>
          </a:bodyPr>
          <a:lstStyle/>
          <a:p>
            <a:r>
              <a:rPr lang="en-US" sz="1900" dirty="0" smtClean="0"/>
              <a:t>Normal human cells </a:t>
            </a:r>
            <a:r>
              <a:rPr lang="en-US" sz="1900" dirty="0"/>
              <a:t>have 23 pairs of </a:t>
            </a:r>
            <a:r>
              <a:rPr lang="en-US" sz="1900" dirty="0" smtClean="0"/>
              <a:t>chromosomes</a:t>
            </a:r>
            <a:endParaRPr lang="en-US" sz="1900" dirty="0"/>
          </a:p>
        </p:txBody>
      </p:sp>
      <p:pic>
        <p:nvPicPr>
          <p:cNvPr id="4" name="Picture 3" descr="figure_01_11"/>
          <p:cNvPicPr>
            <a:picLocks noChangeAspect="1" noChangeArrowheads="1"/>
          </p:cNvPicPr>
          <p:nvPr/>
        </p:nvPicPr>
        <p:blipFill rotWithShape="1">
          <a:blip r:embed="rId3">
            <a:extLst>
              <a:ext uri="{28A0092B-C50C-407E-A947-70E740481C1C}">
                <a14:useLocalDpi xmlns:a14="http://schemas.microsoft.com/office/drawing/2010/main" val="0"/>
              </a:ext>
            </a:extLst>
          </a:blip>
          <a:srcRect r="44778" b="25740"/>
          <a:stretch/>
        </p:blipFill>
        <p:spPr bwMode="auto">
          <a:xfrm>
            <a:off x="5076680" y="2178530"/>
            <a:ext cx="3837133" cy="447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18186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Cancer is a disease of cell proliferation</a:t>
            </a:r>
          </a:p>
        </p:txBody>
      </p:sp>
      <p:sp>
        <p:nvSpPr>
          <p:cNvPr id="4" name="Content Placeholder 3">
            <a:extLst>
              <a:ext uri="{FF2B5EF4-FFF2-40B4-BE49-F238E27FC236}">
                <a16:creationId xmlns="" xmlns:a16="http://schemas.microsoft.com/office/drawing/2014/main" id="{60101B82-57D2-9649-997D-435405019CD2}"/>
              </a:ext>
            </a:extLst>
          </p:cNvPr>
          <p:cNvSpPr>
            <a:spLocks noGrp="1"/>
          </p:cNvSpPr>
          <p:nvPr>
            <p:ph idx="1"/>
          </p:nvPr>
        </p:nvSpPr>
        <p:spPr>
          <a:xfrm>
            <a:off x="1114424" y="2595562"/>
            <a:ext cx="7282322" cy="3670767"/>
          </a:xfrm>
        </p:spPr>
        <p:txBody>
          <a:bodyPr/>
          <a:lstStyle/>
          <a:p>
            <a:r>
              <a:rPr lang="en-US" dirty="0"/>
              <a:t>The human body has ~30 trillion cells</a:t>
            </a:r>
          </a:p>
          <a:p>
            <a:r>
              <a:rPr lang="en-US" dirty="0"/>
              <a:t>~10,000 trillion cell divisions in a lifetime</a:t>
            </a:r>
          </a:p>
          <a:p>
            <a:r>
              <a:rPr lang="en-US" dirty="0"/>
              <a:t>200 million cells are dividing in your body RIGHT NOW</a:t>
            </a:r>
          </a:p>
          <a:p>
            <a:endParaRPr lang="en-US" dirty="0"/>
          </a:p>
          <a:p>
            <a:pPr marL="0" indent="0">
              <a:buNone/>
            </a:pPr>
            <a:r>
              <a:rPr lang="en-US" dirty="0"/>
              <a:t>Each division is an opportunity for a new mutation to be acquired and passed on</a:t>
            </a:r>
          </a:p>
        </p:txBody>
      </p:sp>
    </p:spTree>
    <p:extLst>
      <p:ext uri="{BB962C8B-B14F-4D97-AF65-F5344CB8AC3E}">
        <p14:creationId xmlns:p14="http://schemas.microsoft.com/office/powerpoint/2010/main" val="30728963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Genetics of Cancer</a:t>
            </a:r>
          </a:p>
        </p:txBody>
      </p:sp>
      <p:sp>
        <p:nvSpPr>
          <p:cNvPr id="3" name="Content Placeholder 2"/>
          <p:cNvSpPr>
            <a:spLocks noGrp="1"/>
          </p:cNvSpPr>
          <p:nvPr>
            <p:ph idx="1"/>
          </p:nvPr>
        </p:nvSpPr>
        <p:spPr>
          <a:xfrm>
            <a:off x="1061388" y="2178531"/>
            <a:ext cx="3962256" cy="4566951"/>
          </a:xfrm>
        </p:spPr>
        <p:txBody>
          <a:bodyPr>
            <a:normAutofit/>
          </a:bodyPr>
          <a:lstStyle/>
          <a:p>
            <a:r>
              <a:rPr lang="en-US" dirty="0" smtClean="0"/>
              <a:t>Cancer </a:t>
            </a:r>
            <a:r>
              <a:rPr lang="en-US" dirty="0"/>
              <a:t>cells have often gained or lost one or more </a:t>
            </a:r>
            <a:r>
              <a:rPr lang="en-US" dirty="0" smtClean="0"/>
              <a:t>chromosomes</a:t>
            </a:r>
          </a:p>
          <a:p>
            <a:r>
              <a:rPr lang="en-US" dirty="0"/>
              <a:t>Cells with an abnormal number of chromosomes are </a:t>
            </a:r>
            <a:r>
              <a:rPr lang="en-US" dirty="0" err="1" smtClean="0"/>
              <a:t>aneuploid</a:t>
            </a:r>
            <a:endParaRPr lang="en-US" dirty="0"/>
          </a:p>
          <a:p>
            <a:pPr lvl="1"/>
            <a:r>
              <a:rPr lang="en-US" dirty="0"/>
              <a:t>What pathway(s) would need to be corrupt to allow this to happen? </a:t>
            </a:r>
          </a:p>
          <a:p>
            <a:pPr marL="349250" lvl="1" indent="0">
              <a:buNone/>
            </a:pPr>
            <a:r>
              <a:rPr lang="en-US" dirty="0"/>
              <a:t>(hint: what normally ensures equal inheritance in each subsequent cell cycle)</a:t>
            </a:r>
          </a:p>
        </p:txBody>
      </p:sp>
      <p:pic>
        <p:nvPicPr>
          <p:cNvPr id="4" name="Picture 3" descr="figure_01_11"/>
          <p:cNvPicPr>
            <a:picLocks noChangeAspect="1" noChangeArrowheads="1"/>
          </p:cNvPicPr>
          <p:nvPr/>
        </p:nvPicPr>
        <p:blipFill rotWithShape="1">
          <a:blip r:embed="rId3">
            <a:extLst>
              <a:ext uri="{28A0092B-C50C-407E-A947-70E740481C1C}">
                <a14:useLocalDpi xmlns:a14="http://schemas.microsoft.com/office/drawing/2010/main" val="0"/>
              </a:ext>
            </a:extLst>
          </a:blip>
          <a:srcRect l="56476" r="-751" b="40153"/>
          <a:stretch/>
        </p:blipFill>
        <p:spPr bwMode="auto">
          <a:xfrm>
            <a:off x="5332320" y="2178531"/>
            <a:ext cx="3722620" cy="4364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rot="16200000">
            <a:off x="5480838" y="3230791"/>
            <a:ext cx="1458527" cy="369332"/>
          </a:xfrm>
          <a:prstGeom prst="rect">
            <a:avLst/>
          </a:prstGeom>
          <a:noFill/>
        </p:spPr>
        <p:txBody>
          <a:bodyPr wrap="none" rtlCol="0">
            <a:spAutoFit/>
          </a:bodyPr>
          <a:lstStyle/>
          <a:p>
            <a:r>
              <a:rPr lang="en-US" dirty="0"/>
              <a:t>Normal cell</a:t>
            </a:r>
          </a:p>
        </p:txBody>
      </p:sp>
      <p:sp>
        <p:nvSpPr>
          <p:cNvPr id="6" name="TextBox 5"/>
          <p:cNvSpPr txBox="1"/>
          <p:nvPr/>
        </p:nvSpPr>
        <p:spPr>
          <a:xfrm rot="16200000">
            <a:off x="4460675" y="5462780"/>
            <a:ext cx="1495271" cy="369332"/>
          </a:xfrm>
          <a:prstGeom prst="rect">
            <a:avLst/>
          </a:prstGeom>
          <a:noFill/>
        </p:spPr>
        <p:txBody>
          <a:bodyPr wrap="none" rtlCol="0">
            <a:spAutoFit/>
          </a:bodyPr>
          <a:lstStyle/>
          <a:p>
            <a:r>
              <a:rPr lang="en-US" dirty="0"/>
              <a:t>Cancer cell</a:t>
            </a:r>
          </a:p>
        </p:txBody>
      </p:sp>
    </p:spTree>
    <p:extLst>
      <p:ext uri="{BB962C8B-B14F-4D97-AF65-F5344CB8AC3E}">
        <p14:creationId xmlns:p14="http://schemas.microsoft.com/office/powerpoint/2010/main" val="2917482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Genetics of Cancer</a:t>
            </a:r>
          </a:p>
        </p:txBody>
      </p:sp>
      <p:sp>
        <p:nvSpPr>
          <p:cNvPr id="3" name="Content Placeholder 2"/>
          <p:cNvSpPr>
            <a:spLocks noGrp="1"/>
          </p:cNvSpPr>
          <p:nvPr>
            <p:ph idx="1"/>
          </p:nvPr>
        </p:nvSpPr>
        <p:spPr>
          <a:xfrm>
            <a:off x="1061388" y="2178531"/>
            <a:ext cx="3962256" cy="4566951"/>
          </a:xfrm>
        </p:spPr>
        <p:txBody>
          <a:bodyPr>
            <a:normAutofit/>
          </a:bodyPr>
          <a:lstStyle/>
          <a:p>
            <a:endParaRPr lang="en-US" dirty="0"/>
          </a:p>
          <a:p>
            <a:endParaRPr lang="en-US" dirty="0"/>
          </a:p>
          <a:p>
            <a:r>
              <a:rPr lang="en-US" dirty="0"/>
              <a:t>Cancer cells often have BOTH mutations AND copy number changes</a:t>
            </a:r>
          </a:p>
          <a:p>
            <a:r>
              <a:rPr lang="en-US" dirty="0"/>
              <a:t>Cancers that are difficult to treat often have complex </a:t>
            </a:r>
            <a:r>
              <a:rPr lang="en-US" b="1" i="1" dirty="0">
                <a:solidFill>
                  <a:srgbClr val="800000"/>
                </a:solidFill>
              </a:rPr>
              <a:t>karyotypes</a:t>
            </a:r>
          </a:p>
          <a:p>
            <a:pPr marL="349250" lvl="1" indent="0">
              <a:buNone/>
            </a:pPr>
            <a:endParaRPr lang="en-US" dirty="0">
              <a:solidFill>
                <a:schemeClr val="tx1"/>
              </a:solidFill>
            </a:endParaRPr>
          </a:p>
        </p:txBody>
      </p:sp>
      <p:pic>
        <p:nvPicPr>
          <p:cNvPr id="4" name="Picture 3" descr="figure_01_11"/>
          <p:cNvPicPr>
            <a:picLocks noChangeAspect="1" noChangeArrowheads="1"/>
          </p:cNvPicPr>
          <p:nvPr/>
        </p:nvPicPr>
        <p:blipFill rotWithShape="1">
          <a:blip r:embed="rId3">
            <a:extLst>
              <a:ext uri="{28A0092B-C50C-407E-A947-70E740481C1C}">
                <a14:useLocalDpi xmlns:a14="http://schemas.microsoft.com/office/drawing/2010/main" val="0"/>
              </a:ext>
            </a:extLst>
          </a:blip>
          <a:srcRect l="56476" r="-751" b="40153"/>
          <a:stretch/>
        </p:blipFill>
        <p:spPr bwMode="auto">
          <a:xfrm>
            <a:off x="5332320" y="2178531"/>
            <a:ext cx="3722620" cy="4364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rot="16200000">
            <a:off x="5480838" y="3230791"/>
            <a:ext cx="1458527" cy="369332"/>
          </a:xfrm>
          <a:prstGeom prst="rect">
            <a:avLst/>
          </a:prstGeom>
          <a:noFill/>
        </p:spPr>
        <p:txBody>
          <a:bodyPr wrap="none" rtlCol="0">
            <a:spAutoFit/>
          </a:bodyPr>
          <a:lstStyle/>
          <a:p>
            <a:r>
              <a:rPr lang="en-US" dirty="0"/>
              <a:t>Normal cell</a:t>
            </a:r>
          </a:p>
        </p:txBody>
      </p:sp>
      <p:sp>
        <p:nvSpPr>
          <p:cNvPr id="6" name="TextBox 5"/>
          <p:cNvSpPr txBox="1"/>
          <p:nvPr/>
        </p:nvSpPr>
        <p:spPr>
          <a:xfrm rot="16200000">
            <a:off x="4460675" y="5462780"/>
            <a:ext cx="1495271" cy="369332"/>
          </a:xfrm>
          <a:prstGeom prst="rect">
            <a:avLst/>
          </a:prstGeom>
          <a:noFill/>
        </p:spPr>
        <p:txBody>
          <a:bodyPr wrap="none" rtlCol="0">
            <a:spAutoFit/>
          </a:bodyPr>
          <a:lstStyle/>
          <a:p>
            <a:r>
              <a:rPr lang="en-US" dirty="0"/>
              <a:t>Cancer cell</a:t>
            </a:r>
          </a:p>
        </p:txBody>
      </p:sp>
    </p:spTree>
    <p:extLst>
      <p:ext uri="{BB962C8B-B14F-4D97-AF65-F5344CB8AC3E}">
        <p14:creationId xmlns:p14="http://schemas.microsoft.com/office/powerpoint/2010/main" val="14897452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85863F-5C22-1247-93C7-4B85B7900E2F}"/>
              </a:ext>
            </a:extLst>
          </p:cNvPr>
          <p:cNvSpPr>
            <a:spLocks noGrp="1"/>
          </p:cNvSpPr>
          <p:nvPr>
            <p:ph type="title"/>
          </p:nvPr>
        </p:nvSpPr>
        <p:spPr/>
        <p:txBody>
          <a:bodyPr/>
          <a:lstStyle/>
          <a:p>
            <a:r>
              <a:rPr lang="en-US" dirty="0"/>
              <a:t>Mutations accumulate over time</a:t>
            </a:r>
          </a:p>
        </p:txBody>
      </p:sp>
      <p:pic>
        <p:nvPicPr>
          <p:cNvPr id="5" name="Content Placeholder 4">
            <a:extLst>
              <a:ext uri="{FF2B5EF4-FFF2-40B4-BE49-F238E27FC236}">
                <a16:creationId xmlns="" xmlns:a16="http://schemas.microsoft.com/office/drawing/2014/main" id="{BAEDF070-8C95-F842-913A-BA052969ECA1}"/>
              </a:ext>
            </a:extLst>
          </p:cNvPr>
          <p:cNvPicPr>
            <a:picLocks noGrp="1" noChangeAspect="1"/>
          </p:cNvPicPr>
          <p:nvPr>
            <p:ph idx="1"/>
          </p:nvPr>
        </p:nvPicPr>
        <p:blipFill rotWithShape="1">
          <a:blip r:embed="rId3"/>
          <a:srcRect t="11610"/>
          <a:stretch/>
        </p:blipFill>
        <p:spPr>
          <a:xfrm>
            <a:off x="240030" y="2217585"/>
            <a:ext cx="6487529" cy="4298777"/>
          </a:xfrm>
        </p:spPr>
      </p:pic>
      <p:sp>
        <p:nvSpPr>
          <p:cNvPr id="6" name="TextBox 5">
            <a:extLst>
              <a:ext uri="{FF2B5EF4-FFF2-40B4-BE49-F238E27FC236}">
                <a16:creationId xmlns="" xmlns:a16="http://schemas.microsoft.com/office/drawing/2014/main" id="{B0BC32ED-0261-1E49-B64B-01EA1A0F89F0}"/>
              </a:ext>
            </a:extLst>
          </p:cNvPr>
          <p:cNvSpPr txBox="1"/>
          <p:nvPr/>
        </p:nvSpPr>
        <p:spPr>
          <a:xfrm>
            <a:off x="6830457" y="2658813"/>
            <a:ext cx="2083356" cy="3416320"/>
          </a:xfrm>
          <a:prstGeom prst="rect">
            <a:avLst/>
          </a:prstGeom>
          <a:noFill/>
          <a:ln>
            <a:solidFill>
              <a:srgbClr val="800000"/>
            </a:solidFill>
          </a:ln>
        </p:spPr>
        <p:txBody>
          <a:bodyPr wrap="square" rtlCol="0">
            <a:spAutoFit/>
          </a:bodyPr>
          <a:lstStyle/>
          <a:p>
            <a:r>
              <a:rPr lang="en-US" b="1" dirty="0">
                <a:solidFill>
                  <a:srgbClr val="800000"/>
                </a:solidFill>
              </a:rPr>
              <a:t>Individual mutations can contribute to one or more step in tumorigenesis</a:t>
            </a:r>
          </a:p>
          <a:p>
            <a:endParaRPr lang="en-US" b="1" dirty="0">
              <a:solidFill>
                <a:srgbClr val="800000"/>
              </a:solidFill>
            </a:endParaRPr>
          </a:p>
          <a:p>
            <a:endParaRPr lang="en-US" b="1" dirty="0">
              <a:solidFill>
                <a:srgbClr val="800000"/>
              </a:solidFill>
            </a:endParaRPr>
          </a:p>
          <a:p>
            <a:r>
              <a:rPr lang="en-US" dirty="0">
                <a:solidFill>
                  <a:srgbClr val="800000"/>
                </a:solidFill>
              </a:rPr>
              <a:t>How might scientists determine which step a mutation is important for?</a:t>
            </a:r>
          </a:p>
        </p:txBody>
      </p:sp>
      <p:sp>
        <p:nvSpPr>
          <p:cNvPr id="7" name="Rectangle 6">
            <a:extLst>
              <a:ext uri="{FF2B5EF4-FFF2-40B4-BE49-F238E27FC236}">
                <a16:creationId xmlns="" xmlns:a16="http://schemas.microsoft.com/office/drawing/2014/main" id="{BEFA0DC7-3FB6-494F-B4A3-A4FF8BC6C20E}"/>
              </a:ext>
            </a:extLst>
          </p:cNvPr>
          <p:cNvSpPr/>
          <p:nvPr/>
        </p:nvSpPr>
        <p:spPr>
          <a:xfrm>
            <a:off x="2721165" y="2173516"/>
            <a:ext cx="4006394" cy="4436603"/>
          </a:xfrm>
          <a:prstGeom prst="rect">
            <a:avLst/>
          </a:prstGeom>
          <a:solidFill>
            <a:schemeClr val="bg1"/>
          </a:solidFill>
          <a:ln>
            <a:solidFill>
              <a:schemeClr val="bg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720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CA9823-42F7-9744-9838-F62450A21D91}"/>
              </a:ext>
            </a:extLst>
          </p:cNvPr>
          <p:cNvSpPr>
            <a:spLocks noGrp="1"/>
          </p:cNvSpPr>
          <p:nvPr>
            <p:ph type="title"/>
          </p:nvPr>
        </p:nvSpPr>
        <p:spPr/>
        <p:txBody>
          <a:bodyPr/>
          <a:lstStyle/>
          <a:p>
            <a:r>
              <a:rPr lang="en-US" dirty="0"/>
              <a:t>Cancers are clonal</a:t>
            </a:r>
          </a:p>
        </p:txBody>
      </p:sp>
      <p:sp>
        <p:nvSpPr>
          <p:cNvPr id="3" name="Content Placeholder 2">
            <a:extLst>
              <a:ext uri="{FF2B5EF4-FFF2-40B4-BE49-F238E27FC236}">
                <a16:creationId xmlns="" xmlns:a16="http://schemas.microsoft.com/office/drawing/2014/main" id="{F52F1BFC-110C-F84F-86AC-4275E88479CF}"/>
              </a:ext>
            </a:extLst>
          </p:cNvPr>
          <p:cNvSpPr>
            <a:spLocks noGrp="1"/>
          </p:cNvSpPr>
          <p:nvPr>
            <p:ph idx="1"/>
          </p:nvPr>
        </p:nvSpPr>
        <p:spPr>
          <a:xfrm>
            <a:off x="5497416" y="2531115"/>
            <a:ext cx="3227483" cy="3495111"/>
          </a:xfrm>
        </p:spPr>
        <p:txBody>
          <a:bodyPr>
            <a:normAutofit/>
          </a:bodyPr>
          <a:lstStyle/>
          <a:p>
            <a:r>
              <a:rPr lang="en-US" dirty="0"/>
              <a:t>Mutations that happen early in tumorigenesis (tumor-initiating mutations) are present in all cancer cells of the </a:t>
            </a:r>
            <a:r>
              <a:rPr lang="en-US" dirty="0" smtClean="0"/>
              <a:t>tumor</a:t>
            </a:r>
            <a:endParaRPr lang="en-US" dirty="0"/>
          </a:p>
        </p:txBody>
      </p:sp>
      <p:pic>
        <p:nvPicPr>
          <p:cNvPr id="4" name="Picture 2" descr="figure_02_19">
            <a:extLst>
              <a:ext uri="{FF2B5EF4-FFF2-40B4-BE49-F238E27FC236}">
                <a16:creationId xmlns="" xmlns:a16="http://schemas.microsoft.com/office/drawing/2014/main" id="{BB740E08-8BC0-974E-9A1F-763E9C641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03" y="2158198"/>
            <a:ext cx="5120395" cy="454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899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Hallmarks of Cancer</a:t>
            </a:r>
          </a:p>
        </p:txBody>
      </p:sp>
      <p:sp>
        <p:nvSpPr>
          <p:cNvPr id="12" name="Content Placeholder 2"/>
          <p:cNvSpPr>
            <a:spLocks noGrp="1"/>
          </p:cNvSpPr>
          <p:nvPr>
            <p:ph idx="1"/>
          </p:nvPr>
        </p:nvSpPr>
        <p:spPr>
          <a:xfrm>
            <a:off x="5300018" y="2354716"/>
            <a:ext cx="3613794" cy="4151425"/>
          </a:xfrm>
          <a:ln w="38100">
            <a:solidFill>
              <a:srgbClr val="0070C0"/>
            </a:solidFill>
          </a:ln>
        </p:spPr>
        <p:txBody>
          <a:bodyPr>
            <a:normAutofit lnSpcReduction="10000"/>
          </a:bodyPr>
          <a:lstStyle/>
          <a:p>
            <a:pPr marL="349250" lvl="1" indent="0">
              <a:buNone/>
            </a:pPr>
            <a:r>
              <a:rPr lang="en-US" b="1" dirty="0"/>
              <a:t>“Hallmarks” are found in all/almost all cancers but NOT in normal cells</a:t>
            </a:r>
          </a:p>
          <a:p>
            <a:pPr marL="692150" lvl="1" indent="-342900">
              <a:buFont typeface="+mj-lt"/>
              <a:buAutoNum type="arabicPeriod"/>
            </a:pPr>
            <a:r>
              <a:rPr lang="en-US" dirty="0"/>
              <a:t>Disrupt checkpoints</a:t>
            </a:r>
          </a:p>
          <a:p>
            <a:pPr marL="692150" lvl="1" indent="-342900">
              <a:buFont typeface="+mj-lt"/>
              <a:buAutoNum type="arabicPeriod"/>
            </a:pPr>
            <a:r>
              <a:rPr lang="en-US" dirty="0"/>
              <a:t>Sustain proliferative signals</a:t>
            </a:r>
          </a:p>
          <a:p>
            <a:pPr marL="692150" lvl="1" indent="-342900">
              <a:buFont typeface="+mj-lt"/>
              <a:buAutoNum type="arabicPeriod"/>
            </a:pPr>
            <a:r>
              <a:rPr lang="en-US" dirty="0"/>
              <a:t>Enable replicative immortality</a:t>
            </a:r>
          </a:p>
          <a:p>
            <a:pPr marL="692150" lvl="1" indent="-342900">
              <a:buFont typeface="+mj-lt"/>
              <a:buAutoNum type="arabicPeriod"/>
            </a:pPr>
            <a:r>
              <a:rPr lang="en-US" dirty="0"/>
              <a:t>Alter the tumor microenvironment </a:t>
            </a:r>
          </a:p>
          <a:p>
            <a:pPr marL="692150" lvl="1" indent="-342900">
              <a:buFont typeface="+mj-lt"/>
              <a:buAutoNum type="arabicPeriod"/>
            </a:pPr>
            <a:r>
              <a:rPr lang="en-US" dirty="0"/>
              <a:t>Resist death</a:t>
            </a:r>
          </a:p>
          <a:p>
            <a:pPr marL="692150" lvl="1" indent="-342900">
              <a:buFont typeface="+mj-lt"/>
              <a:buAutoNum type="arabicPeriod"/>
            </a:pPr>
            <a:r>
              <a:rPr lang="en-US" dirty="0"/>
              <a:t>Promote continued tumor evolution and adaptation</a:t>
            </a:r>
          </a:p>
        </p:txBody>
      </p:sp>
      <p:pic>
        <p:nvPicPr>
          <p:cNvPr id="5" name="Picture 4">
            <a:extLst>
              <a:ext uri="{FF2B5EF4-FFF2-40B4-BE49-F238E27FC236}">
                <a16:creationId xmlns="" xmlns:a16="http://schemas.microsoft.com/office/drawing/2014/main" id="{F27F4C3B-8489-C549-9CCC-41E680C63229}"/>
              </a:ext>
            </a:extLst>
          </p:cNvPr>
          <p:cNvPicPr>
            <a:picLocks noChangeAspect="1"/>
          </p:cNvPicPr>
          <p:nvPr/>
        </p:nvPicPr>
        <p:blipFill>
          <a:blip r:embed="rId3"/>
          <a:stretch>
            <a:fillRect/>
          </a:stretch>
        </p:blipFill>
        <p:spPr>
          <a:xfrm>
            <a:off x="143014" y="2038256"/>
            <a:ext cx="5013990" cy="4667813"/>
          </a:xfrm>
          <a:prstGeom prst="rect">
            <a:avLst/>
          </a:prstGeom>
        </p:spPr>
      </p:pic>
      <p:sp>
        <p:nvSpPr>
          <p:cNvPr id="7" name="Rectangle 6">
            <a:extLst>
              <a:ext uri="{FF2B5EF4-FFF2-40B4-BE49-F238E27FC236}">
                <a16:creationId xmlns="" xmlns:a16="http://schemas.microsoft.com/office/drawing/2014/main" id="{AE811A13-3C5F-8F4C-BE66-F466D504FC84}"/>
              </a:ext>
            </a:extLst>
          </p:cNvPr>
          <p:cNvSpPr/>
          <p:nvPr/>
        </p:nvSpPr>
        <p:spPr>
          <a:xfrm>
            <a:off x="1368564" y="2203787"/>
            <a:ext cx="1083340" cy="635000"/>
          </a:xfrm>
          <a:prstGeom prst="rect">
            <a:avLst/>
          </a:prstGeom>
          <a:solidFill>
            <a:srgbClr val="1E903F"/>
          </a:solidFill>
          <a:ln>
            <a:solidFill>
              <a:srgbClr val="1E903F"/>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Sustained proliferative signal</a:t>
            </a:r>
          </a:p>
        </p:txBody>
      </p:sp>
      <p:sp>
        <p:nvSpPr>
          <p:cNvPr id="8" name="Rectangle 7">
            <a:extLst>
              <a:ext uri="{FF2B5EF4-FFF2-40B4-BE49-F238E27FC236}">
                <a16:creationId xmlns="" xmlns:a16="http://schemas.microsoft.com/office/drawing/2014/main" id="{92549010-53FD-F94B-A788-604398673EEE}"/>
              </a:ext>
            </a:extLst>
          </p:cNvPr>
          <p:cNvSpPr/>
          <p:nvPr/>
        </p:nvSpPr>
        <p:spPr>
          <a:xfrm>
            <a:off x="2782104" y="2203787"/>
            <a:ext cx="952500" cy="635000"/>
          </a:xfrm>
          <a:prstGeom prst="rect">
            <a:avLst/>
          </a:prstGeom>
          <a:solidFill>
            <a:srgbClr val="592F01"/>
          </a:solidFill>
          <a:ln>
            <a:solidFill>
              <a:srgbClr val="592F01"/>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Evading growth suppressors</a:t>
            </a:r>
          </a:p>
        </p:txBody>
      </p:sp>
      <p:sp>
        <p:nvSpPr>
          <p:cNvPr id="9" name="Rectangle 8">
            <a:extLst>
              <a:ext uri="{FF2B5EF4-FFF2-40B4-BE49-F238E27FC236}">
                <a16:creationId xmlns="" xmlns:a16="http://schemas.microsoft.com/office/drawing/2014/main" id="{8D198574-DB49-1449-BEBA-ABE3FD53DA5F}"/>
              </a:ext>
            </a:extLst>
          </p:cNvPr>
          <p:cNvSpPr/>
          <p:nvPr/>
        </p:nvSpPr>
        <p:spPr>
          <a:xfrm>
            <a:off x="4204504" y="4108787"/>
            <a:ext cx="952500" cy="635000"/>
          </a:xfrm>
          <a:prstGeom prst="rect">
            <a:avLst/>
          </a:prstGeom>
          <a:solidFill>
            <a:srgbClr val="1068A6"/>
          </a:solidFill>
          <a:ln>
            <a:solidFill>
              <a:srgbClr val="1068A6"/>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Enabling replicative immortality</a:t>
            </a:r>
          </a:p>
        </p:txBody>
      </p:sp>
      <p:sp>
        <p:nvSpPr>
          <p:cNvPr id="10" name="Rectangle 9">
            <a:extLst>
              <a:ext uri="{FF2B5EF4-FFF2-40B4-BE49-F238E27FC236}">
                <a16:creationId xmlns="" xmlns:a16="http://schemas.microsoft.com/office/drawing/2014/main" id="{D459F1D9-417C-654D-8510-D72E29160BFD}"/>
              </a:ext>
            </a:extLst>
          </p:cNvPr>
          <p:cNvSpPr/>
          <p:nvPr/>
        </p:nvSpPr>
        <p:spPr>
          <a:xfrm>
            <a:off x="143014" y="4117969"/>
            <a:ext cx="952500" cy="635000"/>
          </a:xfrm>
          <a:prstGeom prst="rect">
            <a:avLst/>
          </a:prstGeom>
          <a:solidFill>
            <a:srgbClr val="707D87"/>
          </a:solidFill>
          <a:ln>
            <a:solidFill>
              <a:srgbClr val="707D87"/>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Resisting cell death</a:t>
            </a:r>
          </a:p>
        </p:txBody>
      </p:sp>
      <p:sp>
        <p:nvSpPr>
          <p:cNvPr id="11" name="Rectangle 10">
            <a:extLst>
              <a:ext uri="{FF2B5EF4-FFF2-40B4-BE49-F238E27FC236}">
                <a16:creationId xmlns="" xmlns:a16="http://schemas.microsoft.com/office/drawing/2014/main" id="{0232DF08-926D-914E-8D71-4A6390C625F8}"/>
              </a:ext>
            </a:extLst>
          </p:cNvPr>
          <p:cNvSpPr/>
          <p:nvPr/>
        </p:nvSpPr>
        <p:spPr>
          <a:xfrm>
            <a:off x="143014" y="2991187"/>
            <a:ext cx="1330990" cy="635000"/>
          </a:xfrm>
          <a:prstGeom prst="rect">
            <a:avLst/>
          </a:prstGeom>
          <a:solidFill>
            <a:srgbClr val="69278B"/>
          </a:solidFill>
          <a:ln>
            <a:solidFill>
              <a:srgbClr val="69278B"/>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Deregulating cellular energetics</a:t>
            </a:r>
          </a:p>
        </p:txBody>
      </p:sp>
      <p:sp>
        <p:nvSpPr>
          <p:cNvPr id="13" name="Rectangle 12">
            <a:extLst>
              <a:ext uri="{FF2B5EF4-FFF2-40B4-BE49-F238E27FC236}">
                <a16:creationId xmlns="" xmlns:a16="http://schemas.microsoft.com/office/drawing/2014/main" id="{92A2F98E-8E53-ED4A-BC53-19B301FB9EB0}"/>
              </a:ext>
            </a:extLst>
          </p:cNvPr>
          <p:cNvSpPr/>
          <p:nvPr/>
        </p:nvSpPr>
        <p:spPr>
          <a:xfrm>
            <a:off x="3890352" y="2991187"/>
            <a:ext cx="952500" cy="635000"/>
          </a:xfrm>
          <a:prstGeom prst="rect">
            <a:avLst/>
          </a:prstGeom>
          <a:solidFill>
            <a:srgbClr val="C10D7B"/>
          </a:solidFill>
          <a:ln>
            <a:solidFill>
              <a:srgbClr val="C10D7B"/>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Avoiding immune destruction</a:t>
            </a:r>
          </a:p>
        </p:txBody>
      </p:sp>
      <p:sp>
        <p:nvSpPr>
          <p:cNvPr id="14" name="Rectangle 13">
            <a:extLst>
              <a:ext uri="{FF2B5EF4-FFF2-40B4-BE49-F238E27FC236}">
                <a16:creationId xmlns="" xmlns:a16="http://schemas.microsoft.com/office/drawing/2014/main" id="{7CEA60AA-99C2-AA40-9171-871CB0D83052}"/>
              </a:ext>
            </a:extLst>
          </p:cNvPr>
          <p:cNvSpPr/>
          <p:nvPr/>
        </p:nvSpPr>
        <p:spPr>
          <a:xfrm>
            <a:off x="416064" y="5299069"/>
            <a:ext cx="952500" cy="635000"/>
          </a:xfrm>
          <a:prstGeom prst="rect">
            <a:avLst/>
          </a:prstGeom>
          <a:solidFill>
            <a:srgbClr val="0E1B52"/>
          </a:solidFill>
          <a:ln>
            <a:solidFill>
              <a:srgbClr val="0E1B52"/>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Genome instability &amp; mutation</a:t>
            </a:r>
          </a:p>
        </p:txBody>
      </p:sp>
      <p:sp>
        <p:nvSpPr>
          <p:cNvPr id="15" name="Rectangle 14">
            <a:extLst>
              <a:ext uri="{FF2B5EF4-FFF2-40B4-BE49-F238E27FC236}">
                <a16:creationId xmlns="" xmlns:a16="http://schemas.microsoft.com/office/drawing/2014/main" id="{A0D3E2B4-8ADB-2B4D-8B81-49D1EE927159}"/>
              </a:ext>
            </a:extLst>
          </p:cNvPr>
          <p:cNvSpPr/>
          <p:nvPr/>
        </p:nvSpPr>
        <p:spPr>
          <a:xfrm>
            <a:off x="3804454" y="5151914"/>
            <a:ext cx="1079500" cy="635000"/>
          </a:xfrm>
          <a:prstGeom prst="rect">
            <a:avLst/>
          </a:prstGeom>
          <a:solidFill>
            <a:srgbClr val="D66800"/>
          </a:solidFill>
          <a:ln>
            <a:solidFill>
              <a:srgbClr val="D66800"/>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Tumor-promoting inflammation</a:t>
            </a:r>
          </a:p>
        </p:txBody>
      </p:sp>
      <p:sp>
        <p:nvSpPr>
          <p:cNvPr id="16" name="Rectangle 15">
            <a:extLst>
              <a:ext uri="{FF2B5EF4-FFF2-40B4-BE49-F238E27FC236}">
                <a16:creationId xmlns="" xmlns:a16="http://schemas.microsoft.com/office/drawing/2014/main" id="{F97BE224-4BB8-8E41-A193-BEB7DD53CB92}"/>
              </a:ext>
            </a:extLst>
          </p:cNvPr>
          <p:cNvSpPr/>
          <p:nvPr/>
        </p:nvSpPr>
        <p:spPr>
          <a:xfrm>
            <a:off x="2798152" y="5962312"/>
            <a:ext cx="1079500" cy="634325"/>
          </a:xfrm>
          <a:prstGeom prst="rect">
            <a:avLst/>
          </a:prstGeom>
          <a:solidFill>
            <a:srgbClr val="181616"/>
          </a:solidFill>
          <a:ln>
            <a:solidFill>
              <a:srgbClr val="181616"/>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Activating invasion &amp; metastasis</a:t>
            </a:r>
          </a:p>
        </p:txBody>
      </p:sp>
      <p:sp>
        <p:nvSpPr>
          <p:cNvPr id="17" name="Rectangle 16">
            <a:extLst>
              <a:ext uri="{FF2B5EF4-FFF2-40B4-BE49-F238E27FC236}">
                <a16:creationId xmlns="" xmlns:a16="http://schemas.microsoft.com/office/drawing/2014/main" id="{9EE99806-98C3-8D44-8913-44AE1FCC5139}"/>
              </a:ext>
            </a:extLst>
          </p:cNvPr>
          <p:cNvSpPr/>
          <p:nvPr/>
        </p:nvSpPr>
        <p:spPr>
          <a:xfrm>
            <a:off x="1486704" y="5961637"/>
            <a:ext cx="1079500" cy="635000"/>
          </a:xfrm>
          <a:prstGeom prst="rect">
            <a:avLst/>
          </a:prstGeom>
          <a:solidFill>
            <a:srgbClr val="B62219"/>
          </a:solidFill>
          <a:ln>
            <a:solidFill>
              <a:srgbClr val="B62219"/>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Inducing angiogenesis</a:t>
            </a:r>
          </a:p>
        </p:txBody>
      </p:sp>
    </p:spTree>
    <p:extLst>
      <p:ext uri="{BB962C8B-B14F-4D97-AF65-F5344CB8AC3E}">
        <p14:creationId xmlns:p14="http://schemas.microsoft.com/office/powerpoint/2010/main" val="28377252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Hallmarks of Cancer</a:t>
            </a:r>
          </a:p>
        </p:txBody>
      </p:sp>
      <p:sp>
        <p:nvSpPr>
          <p:cNvPr id="12" name="Content Placeholder 2"/>
          <p:cNvSpPr>
            <a:spLocks noGrp="1"/>
          </p:cNvSpPr>
          <p:nvPr>
            <p:ph idx="1"/>
          </p:nvPr>
        </p:nvSpPr>
        <p:spPr>
          <a:xfrm>
            <a:off x="5300018" y="2354716"/>
            <a:ext cx="3613794" cy="4151425"/>
          </a:xfrm>
        </p:spPr>
        <p:txBody>
          <a:bodyPr>
            <a:normAutofit/>
          </a:bodyPr>
          <a:lstStyle/>
          <a:p>
            <a:pPr lvl="1"/>
            <a:endParaRPr lang="en-US" dirty="0"/>
          </a:p>
          <a:p>
            <a:pPr lvl="1"/>
            <a:r>
              <a:rPr lang="en-US" dirty="0"/>
              <a:t>Changes in distinct cellular pathways underlie each hallmark</a:t>
            </a:r>
          </a:p>
          <a:p>
            <a:pPr lvl="1"/>
            <a:endParaRPr lang="en-US" dirty="0"/>
          </a:p>
          <a:p>
            <a:pPr lvl="1"/>
            <a:r>
              <a:rPr lang="en-US" dirty="0"/>
              <a:t>Hallmarks DRIVE cancer initiation and progression</a:t>
            </a:r>
          </a:p>
          <a:p>
            <a:pPr lvl="1"/>
            <a:endParaRPr lang="en-US" dirty="0"/>
          </a:p>
          <a:p>
            <a:pPr lvl="1"/>
            <a:r>
              <a:rPr lang="en-US" dirty="0"/>
              <a:t>Cancer therapeutics target one or more of these hallmarks</a:t>
            </a:r>
          </a:p>
          <a:p>
            <a:pPr lvl="1"/>
            <a:endParaRPr lang="en-US" dirty="0"/>
          </a:p>
        </p:txBody>
      </p:sp>
      <p:pic>
        <p:nvPicPr>
          <p:cNvPr id="5" name="Picture 4">
            <a:extLst>
              <a:ext uri="{FF2B5EF4-FFF2-40B4-BE49-F238E27FC236}">
                <a16:creationId xmlns="" xmlns:a16="http://schemas.microsoft.com/office/drawing/2014/main" id="{F27F4C3B-8489-C549-9CCC-41E680C63229}"/>
              </a:ext>
            </a:extLst>
          </p:cNvPr>
          <p:cNvPicPr>
            <a:picLocks noChangeAspect="1"/>
          </p:cNvPicPr>
          <p:nvPr/>
        </p:nvPicPr>
        <p:blipFill>
          <a:blip r:embed="rId3"/>
          <a:stretch>
            <a:fillRect/>
          </a:stretch>
        </p:blipFill>
        <p:spPr>
          <a:xfrm>
            <a:off x="143014" y="2038256"/>
            <a:ext cx="5013990" cy="4667813"/>
          </a:xfrm>
          <a:prstGeom prst="rect">
            <a:avLst/>
          </a:prstGeom>
        </p:spPr>
      </p:pic>
      <p:sp>
        <p:nvSpPr>
          <p:cNvPr id="7" name="Rectangle 6">
            <a:extLst>
              <a:ext uri="{FF2B5EF4-FFF2-40B4-BE49-F238E27FC236}">
                <a16:creationId xmlns="" xmlns:a16="http://schemas.microsoft.com/office/drawing/2014/main" id="{AE811A13-3C5F-8F4C-BE66-F466D504FC84}"/>
              </a:ext>
            </a:extLst>
          </p:cNvPr>
          <p:cNvSpPr/>
          <p:nvPr/>
        </p:nvSpPr>
        <p:spPr>
          <a:xfrm>
            <a:off x="1368564" y="2203787"/>
            <a:ext cx="1083340" cy="635000"/>
          </a:xfrm>
          <a:prstGeom prst="rect">
            <a:avLst/>
          </a:prstGeom>
          <a:solidFill>
            <a:srgbClr val="1E903F"/>
          </a:solidFill>
          <a:ln>
            <a:solidFill>
              <a:srgbClr val="1E903F"/>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Sustained proliferative signal</a:t>
            </a:r>
          </a:p>
        </p:txBody>
      </p:sp>
      <p:sp>
        <p:nvSpPr>
          <p:cNvPr id="8" name="Rectangle 7">
            <a:extLst>
              <a:ext uri="{FF2B5EF4-FFF2-40B4-BE49-F238E27FC236}">
                <a16:creationId xmlns="" xmlns:a16="http://schemas.microsoft.com/office/drawing/2014/main" id="{92549010-53FD-F94B-A788-604398673EEE}"/>
              </a:ext>
            </a:extLst>
          </p:cNvPr>
          <p:cNvSpPr/>
          <p:nvPr/>
        </p:nvSpPr>
        <p:spPr>
          <a:xfrm>
            <a:off x="2782104" y="2203787"/>
            <a:ext cx="952500" cy="635000"/>
          </a:xfrm>
          <a:prstGeom prst="rect">
            <a:avLst/>
          </a:prstGeom>
          <a:solidFill>
            <a:srgbClr val="592F01"/>
          </a:solidFill>
          <a:ln>
            <a:solidFill>
              <a:srgbClr val="592F01"/>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Evading growth suppressors</a:t>
            </a:r>
          </a:p>
        </p:txBody>
      </p:sp>
      <p:sp>
        <p:nvSpPr>
          <p:cNvPr id="9" name="Rectangle 8">
            <a:extLst>
              <a:ext uri="{FF2B5EF4-FFF2-40B4-BE49-F238E27FC236}">
                <a16:creationId xmlns="" xmlns:a16="http://schemas.microsoft.com/office/drawing/2014/main" id="{8D198574-DB49-1449-BEBA-ABE3FD53DA5F}"/>
              </a:ext>
            </a:extLst>
          </p:cNvPr>
          <p:cNvSpPr/>
          <p:nvPr/>
        </p:nvSpPr>
        <p:spPr>
          <a:xfrm>
            <a:off x="4204504" y="4108787"/>
            <a:ext cx="952500" cy="635000"/>
          </a:xfrm>
          <a:prstGeom prst="rect">
            <a:avLst/>
          </a:prstGeom>
          <a:solidFill>
            <a:srgbClr val="1068A6"/>
          </a:solidFill>
          <a:ln>
            <a:solidFill>
              <a:srgbClr val="1068A6"/>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Enabling replicative immortality</a:t>
            </a:r>
          </a:p>
        </p:txBody>
      </p:sp>
      <p:sp>
        <p:nvSpPr>
          <p:cNvPr id="10" name="Rectangle 9">
            <a:extLst>
              <a:ext uri="{FF2B5EF4-FFF2-40B4-BE49-F238E27FC236}">
                <a16:creationId xmlns="" xmlns:a16="http://schemas.microsoft.com/office/drawing/2014/main" id="{D459F1D9-417C-654D-8510-D72E29160BFD}"/>
              </a:ext>
            </a:extLst>
          </p:cNvPr>
          <p:cNvSpPr/>
          <p:nvPr/>
        </p:nvSpPr>
        <p:spPr>
          <a:xfrm>
            <a:off x="143014" y="4117969"/>
            <a:ext cx="952500" cy="635000"/>
          </a:xfrm>
          <a:prstGeom prst="rect">
            <a:avLst/>
          </a:prstGeom>
          <a:solidFill>
            <a:srgbClr val="707D87"/>
          </a:solidFill>
          <a:ln>
            <a:solidFill>
              <a:srgbClr val="707D87"/>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Resisting cell death</a:t>
            </a:r>
          </a:p>
        </p:txBody>
      </p:sp>
      <p:sp>
        <p:nvSpPr>
          <p:cNvPr id="11" name="Rectangle 10">
            <a:extLst>
              <a:ext uri="{FF2B5EF4-FFF2-40B4-BE49-F238E27FC236}">
                <a16:creationId xmlns="" xmlns:a16="http://schemas.microsoft.com/office/drawing/2014/main" id="{0232DF08-926D-914E-8D71-4A6390C625F8}"/>
              </a:ext>
            </a:extLst>
          </p:cNvPr>
          <p:cNvSpPr/>
          <p:nvPr/>
        </p:nvSpPr>
        <p:spPr>
          <a:xfrm>
            <a:off x="143014" y="2991187"/>
            <a:ext cx="1330990" cy="635000"/>
          </a:xfrm>
          <a:prstGeom prst="rect">
            <a:avLst/>
          </a:prstGeom>
          <a:solidFill>
            <a:srgbClr val="69278B"/>
          </a:solidFill>
          <a:ln>
            <a:solidFill>
              <a:srgbClr val="69278B"/>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Deregulating cellular energetics</a:t>
            </a:r>
          </a:p>
        </p:txBody>
      </p:sp>
      <p:sp>
        <p:nvSpPr>
          <p:cNvPr id="13" name="Rectangle 12">
            <a:extLst>
              <a:ext uri="{FF2B5EF4-FFF2-40B4-BE49-F238E27FC236}">
                <a16:creationId xmlns="" xmlns:a16="http://schemas.microsoft.com/office/drawing/2014/main" id="{92A2F98E-8E53-ED4A-BC53-19B301FB9EB0}"/>
              </a:ext>
            </a:extLst>
          </p:cNvPr>
          <p:cNvSpPr/>
          <p:nvPr/>
        </p:nvSpPr>
        <p:spPr>
          <a:xfrm>
            <a:off x="3890352" y="2991187"/>
            <a:ext cx="952500" cy="635000"/>
          </a:xfrm>
          <a:prstGeom prst="rect">
            <a:avLst/>
          </a:prstGeom>
          <a:solidFill>
            <a:srgbClr val="C10D7B"/>
          </a:solidFill>
          <a:ln>
            <a:solidFill>
              <a:srgbClr val="C10D7B"/>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Avoiding immune destruction</a:t>
            </a:r>
          </a:p>
        </p:txBody>
      </p:sp>
      <p:sp>
        <p:nvSpPr>
          <p:cNvPr id="14" name="Rectangle 13">
            <a:extLst>
              <a:ext uri="{FF2B5EF4-FFF2-40B4-BE49-F238E27FC236}">
                <a16:creationId xmlns="" xmlns:a16="http://schemas.microsoft.com/office/drawing/2014/main" id="{7CEA60AA-99C2-AA40-9171-871CB0D83052}"/>
              </a:ext>
            </a:extLst>
          </p:cNvPr>
          <p:cNvSpPr/>
          <p:nvPr/>
        </p:nvSpPr>
        <p:spPr>
          <a:xfrm>
            <a:off x="416064" y="5299069"/>
            <a:ext cx="952500" cy="635000"/>
          </a:xfrm>
          <a:prstGeom prst="rect">
            <a:avLst/>
          </a:prstGeom>
          <a:solidFill>
            <a:srgbClr val="0E1B52"/>
          </a:solidFill>
          <a:ln>
            <a:solidFill>
              <a:srgbClr val="0E1B52"/>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Genome instability &amp; mutation</a:t>
            </a:r>
          </a:p>
        </p:txBody>
      </p:sp>
      <p:sp>
        <p:nvSpPr>
          <p:cNvPr id="15" name="Rectangle 14">
            <a:extLst>
              <a:ext uri="{FF2B5EF4-FFF2-40B4-BE49-F238E27FC236}">
                <a16:creationId xmlns="" xmlns:a16="http://schemas.microsoft.com/office/drawing/2014/main" id="{A0D3E2B4-8ADB-2B4D-8B81-49D1EE927159}"/>
              </a:ext>
            </a:extLst>
          </p:cNvPr>
          <p:cNvSpPr/>
          <p:nvPr/>
        </p:nvSpPr>
        <p:spPr>
          <a:xfrm>
            <a:off x="3804454" y="5151914"/>
            <a:ext cx="1079500" cy="635000"/>
          </a:xfrm>
          <a:prstGeom prst="rect">
            <a:avLst/>
          </a:prstGeom>
          <a:solidFill>
            <a:srgbClr val="D66800"/>
          </a:solidFill>
          <a:ln>
            <a:solidFill>
              <a:srgbClr val="D66800"/>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Tumor-promoting inflammation</a:t>
            </a:r>
          </a:p>
        </p:txBody>
      </p:sp>
      <p:sp>
        <p:nvSpPr>
          <p:cNvPr id="16" name="Rectangle 15">
            <a:extLst>
              <a:ext uri="{FF2B5EF4-FFF2-40B4-BE49-F238E27FC236}">
                <a16:creationId xmlns="" xmlns:a16="http://schemas.microsoft.com/office/drawing/2014/main" id="{F97BE224-4BB8-8E41-A193-BEB7DD53CB92}"/>
              </a:ext>
            </a:extLst>
          </p:cNvPr>
          <p:cNvSpPr/>
          <p:nvPr/>
        </p:nvSpPr>
        <p:spPr>
          <a:xfrm>
            <a:off x="2798152" y="5962312"/>
            <a:ext cx="1079500" cy="634325"/>
          </a:xfrm>
          <a:prstGeom prst="rect">
            <a:avLst/>
          </a:prstGeom>
          <a:solidFill>
            <a:srgbClr val="181616"/>
          </a:solidFill>
          <a:ln>
            <a:solidFill>
              <a:srgbClr val="181616"/>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Activating invasion &amp; metastasis</a:t>
            </a:r>
          </a:p>
        </p:txBody>
      </p:sp>
      <p:sp>
        <p:nvSpPr>
          <p:cNvPr id="17" name="Rectangle 16">
            <a:extLst>
              <a:ext uri="{FF2B5EF4-FFF2-40B4-BE49-F238E27FC236}">
                <a16:creationId xmlns="" xmlns:a16="http://schemas.microsoft.com/office/drawing/2014/main" id="{9EE99806-98C3-8D44-8913-44AE1FCC5139}"/>
              </a:ext>
            </a:extLst>
          </p:cNvPr>
          <p:cNvSpPr/>
          <p:nvPr/>
        </p:nvSpPr>
        <p:spPr>
          <a:xfrm>
            <a:off x="1486704" y="5961637"/>
            <a:ext cx="1079500" cy="635000"/>
          </a:xfrm>
          <a:prstGeom prst="rect">
            <a:avLst/>
          </a:prstGeom>
          <a:solidFill>
            <a:srgbClr val="B62219"/>
          </a:solidFill>
          <a:ln>
            <a:solidFill>
              <a:srgbClr val="B62219"/>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Inducing angiogenesis</a:t>
            </a:r>
          </a:p>
        </p:txBody>
      </p:sp>
    </p:spTree>
    <p:extLst>
      <p:ext uri="{BB962C8B-B14F-4D97-AF65-F5344CB8AC3E}">
        <p14:creationId xmlns:p14="http://schemas.microsoft.com/office/powerpoint/2010/main" val="29572010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B326FE-1F05-8043-BC7F-8915C3179BB3}"/>
              </a:ext>
            </a:extLst>
          </p:cNvPr>
          <p:cNvSpPr>
            <a:spLocks noGrp="1"/>
          </p:cNvSpPr>
          <p:nvPr>
            <p:ph type="title"/>
          </p:nvPr>
        </p:nvSpPr>
        <p:spPr/>
        <p:txBody>
          <a:bodyPr>
            <a:normAutofit/>
          </a:bodyPr>
          <a:lstStyle/>
          <a:p>
            <a:r>
              <a:rPr lang="en-US" dirty="0" err="1" smtClean="0"/>
              <a:t>mis</a:t>
            </a:r>
            <a:r>
              <a:rPr lang="en-US" dirty="0"/>
              <a:t>-regulated cell proliferation</a:t>
            </a:r>
          </a:p>
        </p:txBody>
      </p:sp>
      <p:sp>
        <p:nvSpPr>
          <p:cNvPr id="3" name="Content Placeholder 2">
            <a:extLst>
              <a:ext uri="{FF2B5EF4-FFF2-40B4-BE49-F238E27FC236}">
                <a16:creationId xmlns="" xmlns:a16="http://schemas.microsoft.com/office/drawing/2014/main" id="{5A0CB062-2DBC-2B45-9715-7D0FB7590D89}"/>
              </a:ext>
            </a:extLst>
          </p:cNvPr>
          <p:cNvSpPr>
            <a:spLocks noGrp="1"/>
          </p:cNvSpPr>
          <p:nvPr>
            <p:ph idx="1"/>
          </p:nvPr>
        </p:nvSpPr>
        <p:spPr>
          <a:xfrm>
            <a:off x="441022" y="2141917"/>
            <a:ext cx="8273487" cy="3670767"/>
          </a:xfrm>
        </p:spPr>
        <p:txBody>
          <a:bodyPr/>
          <a:lstStyle/>
          <a:p>
            <a:r>
              <a:rPr lang="en-US" dirty="0"/>
              <a:t>To be tumorigenic, a cell MUST proliferate inappropriately to generate additional cancer cells</a:t>
            </a:r>
          </a:p>
        </p:txBody>
      </p:sp>
      <p:sp>
        <p:nvSpPr>
          <p:cNvPr id="5" name="TextBox 4">
            <a:extLst>
              <a:ext uri="{FF2B5EF4-FFF2-40B4-BE49-F238E27FC236}">
                <a16:creationId xmlns="" xmlns:a16="http://schemas.microsoft.com/office/drawing/2014/main" id="{7C777FEF-FDAD-1E43-BCDE-1DD461B525F5}"/>
              </a:ext>
            </a:extLst>
          </p:cNvPr>
          <p:cNvSpPr txBox="1"/>
          <p:nvPr/>
        </p:nvSpPr>
        <p:spPr>
          <a:xfrm>
            <a:off x="5610161" y="3504360"/>
            <a:ext cx="2927702" cy="2308324"/>
          </a:xfrm>
          <a:prstGeom prst="rect">
            <a:avLst/>
          </a:prstGeom>
          <a:noFill/>
          <a:ln w="38100">
            <a:solidFill>
              <a:srgbClr val="C00000"/>
            </a:solidFill>
          </a:ln>
        </p:spPr>
        <p:txBody>
          <a:bodyPr wrap="square" rtlCol="0">
            <a:spAutoFit/>
          </a:bodyPr>
          <a:lstStyle/>
          <a:p>
            <a:r>
              <a:rPr lang="en-US" dirty="0">
                <a:solidFill>
                  <a:srgbClr val="C00000"/>
                </a:solidFill>
              </a:rPr>
              <a:t>Cellular checkpoint:</a:t>
            </a:r>
          </a:p>
          <a:p>
            <a:pPr marL="285750" indent="-285750">
              <a:buFont typeface="Arial" panose="020B0604020202020204" pitchFamily="34" charset="0"/>
              <a:buChar char="•"/>
            </a:pPr>
            <a:r>
              <a:rPr lang="en-US" dirty="0">
                <a:solidFill>
                  <a:srgbClr val="C00000"/>
                </a:solidFill>
              </a:rPr>
              <a:t>Monitor internal and external signals</a:t>
            </a:r>
          </a:p>
          <a:p>
            <a:pPr marL="285750" indent="-285750">
              <a:buFont typeface="Arial" panose="020B0604020202020204" pitchFamily="34" charset="0"/>
              <a:buChar char="•"/>
            </a:pPr>
            <a:r>
              <a:rPr lang="en-US" dirty="0">
                <a:solidFill>
                  <a:srgbClr val="C00000"/>
                </a:solidFill>
              </a:rPr>
              <a:t>Stop proliferation and prevent cell division when appropriate conditions are not met</a:t>
            </a:r>
          </a:p>
        </p:txBody>
      </p:sp>
      <p:pic>
        <p:nvPicPr>
          <p:cNvPr id="7" name="Picture 6">
            <a:extLst>
              <a:ext uri="{FF2B5EF4-FFF2-40B4-BE49-F238E27FC236}">
                <a16:creationId xmlns="" xmlns:a16="http://schemas.microsoft.com/office/drawing/2014/main" id="{D32FC7F8-4E4B-2347-8F1F-599DC3C338EB}"/>
              </a:ext>
            </a:extLst>
          </p:cNvPr>
          <p:cNvPicPr>
            <a:picLocks noChangeAspect="1"/>
          </p:cNvPicPr>
          <p:nvPr/>
        </p:nvPicPr>
        <p:blipFill>
          <a:blip r:embed="rId3"/>
          <a:stretch>
            <a:fillRect/>
          </a:stretch>
        </p:blipFill>
        <p:spPr>
          <a:xfrm>
            <a:off x="1035733" y="3315199"/>
            <a:ext cx="3834245" cy="3035444"/>
          </a:xfrm>
          <a:prstGeom prst="rect">
            <a:avLst/>
          </a:prstGeom>
        </p:spPr>
      </p:pic>
      <p:pic>
        <p:nvPicPr>
          <p:cNvPr id="9" name="Picture 8">
            <a:extLst>
              <a:ext uri="{FF2B5EF4-FFF2-40B4-BE49-F238E27FC236}">
                <a16:creationId xmlns="" xmlns:a16="http://schemas.microsoft.com/office/drawing/2014/main" id="{804EE1F4-6B7D-614C-9704-90DB48D0749E}"/>
              </a:ext>
            </a:extLst>
          </p:cNvPr>
          <p:cNvPicPr>
            <a:picLocks noChangeAspect="1"/>
          </p:cNvPicPr>
          <p:nvPr/>
        </p:nvPicPr>
        <p:blipFill rotWithShape="1">
          <a:blip r:embed="rId4"/>
          <a:srcRect l="26250" t="8788" r="26136" b="6566"/>
          <a:stretch/>
        </p:blipFill>
        <p:spPr>
          <a:xfrm>
            <a:off x="1808019" y="3008667"/>
            <a:ext cx="613063" cy="613063"/>
          </a:xfrm>
          <a:prstGeom prst="rect">
            <a:avLst/>
          </a:prstGeom>
        </p:spPr>
      </p:pic>
      <p:sp>
        <p:nvSpPr>
          <p:cNvPr id="10" name="TextBox 9">
            <a:extLst>
              <a:ext uri="{FF2B5EF4-FFF2-40B4-BE49-F238E27FC236}">
                <a16:creationId xmlns="" xmlns:a16="http://schemas.microsoft.com/office/drawing/2014/main" id="{765942A3-2612-D741-A40E-FA836EFBB4C3}"/>
              </a:ext>
            </a:extLst>
          </p:cNvPr>
          <p:cNvSpPr txBox="1"/>
          <p:nvPr/>
        </p:nvSpPr>
        <p:spPr>
          <a:xfrm>
            <a:off x="116530" y="3014361"/>
            <a:ext cx="1691489" cy="646331"/>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Cell size?</a:t>
            </a:r>
          </a:p>
          <a:p>
            <a:pPr algn="r"/>
            <a:r>
              <a:rPr lang="en-US" sz="1200" dirty="0">
                <a:latin typeface="Arial" panose="020B0604020202020204" pitchFamily="34" charset="0"/>
                <a:cs typeface="Arial" panose="020B0604020202020204" pitchFamily="34" charset="0"/>
              </a:rPr>
              <a:t>Replication complete?</a:t>
            </a:r>
          </a:p>
          <a:p>
            <a:pPr algn="r"/>
            <a:r>
              <a:rPr lang="en-US" sz="1200" dirty="0">
                <a:latin typeface="Arial" panose="020B0604020202020204" pitchFamily="34" charset="0"/>
                <a:cs typeface="Arial" panose="020B0604020202020204" pitchFamily="34" charset="0"/>
              </a:rPr>
              <a:t>DNA damage?</a:t>
            </a:r>
          </a:p>
        </p:txBody>
      </p:sp>
      <p:pic>
        <p:nvPicPr>
          <p:cNvPr id="11" name="Picture 10">
            <a:extLst>
              <a:ext uri="{FF2B5EF4-FFF2-40B4-BE49-F238E27FC236}">
                <a16:creationId xmlns="" xmlns:a16="http://schemas.microsoft.com/office/drawing/2014/main" id="{DB17827C-B6A2-804B-817B-49222618C789}"/>
              </a:ext>
            </a:extLst>
          </p:cNvPr>
          <p:cNvPicPr>
            <a:picLocks noChangeAspect="1"/>
          </p:cNvPicPr>
          <p:nvPr/>
        </p:nvPicPr>
        <p:blipFill rotWithShape="1">
          <a:blip r:embed="rId4"/>
          <a:srcRect l="26250" t="8788" r="26136" b="6566"/>
          <a:stretch/>
        </p:blipFill>
        <p:spPr>
          <a:xfrm>
            <a:off x="3369387" y="5972638"/>
            <a:ext cx="613063" cy="613063"/>
          </a:xfrm>
          <a:prstGeom prst="rect">
            <a:avLst/>
          </a:prstGeom>
        </p:spPr>
      </p:pic>
      <p:sp>
        <p:nvSpPr>
          <p:cNvPr id="13" name="TextBox 12">
            <a:extLst>
              <a:ext uri="{FF2B5EF4-FFF2-40B4-BE49-F238E27FC236}">
                <a16:creationId xmlns="" xmlns:a16="http://schemas.microsoft.com/office/drawing/2014/main" id="{8D7A7772-1E62-3444-AE46-1CED88E30295}"/>
              </a:ext>
            </a:extLst>
          </p:cNvPr>
          <p:cNvSpPr txBox="1"/>
          <p:nvPr/>
        </p:nvSpPr>
        <p:spPr>
          <a:xfrm>
            <a:off x="3983686" y="5858846"/>
            <a:ext cx="1875835" cy="830997"/>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Cell size?</a:t>
            </a:r>
          </a:p>
          <a:p>
            <a:r>
              <a:rPr lang="en-US" sz="1200" dirty="0">
                <a:latin typeface="Arial" panose="020B0604020202020204" pitchFamily="34" charset="0"/>
                <a:cs typeface="Arial" panose="020B0604020202020204" pitchFamily="34" charset="0"/>
              </a:rPr>
              <a:t>Nutrients available?</a:t>
            </a:r>
          </a:p>
          <a:p>
            <a:r>
              <a:rPr lang="en-US" sz="1200" dirty="0">
                <a:latin typeface="Arial" panose="020B0604020202020204" pitchFamily="34" charset="0"/>
                <a:cs typeface="Arial" panose="020B0604020202020204" pitchFamily="34" charset="0"/>
              </a:rPr>
              <a:t>Growth Factors present?</a:t>
            </a:r>
          </a:p>
          <a:p>
            <a:r>
              <a:rPr lang="en-US" sz="1200" dirty="0">
                <a:latin typeface="Arial" panose="020B0604020202020204" pitchFamily="34" charset="0"/>
                <a:cs typeface="Arial" panose="020B0604020202020204" pitchFamily="34" charset="0"/>
              </a:rPr>
              <a:t>DNA damage?</a:t>
            </a:r>
          </a:p>
        </p:txBody>
      </p:sp>
      <p:pic>
        <p:nvPicPr>
          <p:cNvPr id="14" name="Picture 13">
            <a:extLst>
              <a:ext uri="{FF2B5EF4-FFF2-40B4-BE49-F238E27FC236}">
                <a16:creationId xmlns="" xmlns:a16="http://schemas.microsoft.com/office/drawing/2014/main" id="{166CBC00-F778-EE46-8BDA-59A47726629A}"/>
              </a:ext>
            </a:extLst>
          </p:cNvPr>
          <p:cNvPicPr>
            <a:picLocks noChangeAspect="1"/>
          </p:cNvPicPr>
          <p:nvPr/>
        </p:nvPicPr>
        <p:blipFill rotWithShape="1">
          <a:blip r:embed="rId4"/>
          <a:srcRect l="26250" t="8788" r="26136" b="6566"/>
          <a:stretch/>
        </p:blipFill>
        <p:spPr>
          <a:xfrm>
            <a:off x="3164625" y="3008667"/>
            <a:ext cx="613063" cy="613063"/>
          </a:xfrm>
          <a:prstGeom prst="rect">
            <a:avLst/>
          </a:prstGeom>
        </p:spPr>
      </p:pic>
      <p:sp>
        <p:nvSpPr>
          <p:cNvPr id="15" name="TextBox 14">
            <a:extLst>
              <a:ext uri="{FF2B5EF4-FFF2-40B4-BE49-F238E27FC236}">
                <a16:creationId xmlns="" xmlns:a16="http://schemas.microsoft.com/office/drawing/2014/main" id="{F835F692-E7D4-5E45-A099-0E0A93994D47}"/>
              </a:ext>
            </a:extLst>
          </p:cNvPr>
          <p:cNvSpPr txBox="1"/>
          <p:nvPr/>
        </p:nvSpPr>
        <p:spPr>
          <a:xfrm>
            <a:off x="3774000" y="3042695"/>
            <a:ext cx="1992853"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Spindle assembly?</a:t>
            </a:r>
          </a:p>
          <a:p>
            <a:r>
              <a:rPr lang="en-US" sz="1200" dirty="0">
                <a:latin typeface="Arial" panose="020B0604020202020204" pitchFamily="34" charset="0"/>
                <a:cs typeface="Arial" panose="020B0604020202020204" pitchFamily="34" charset="0"/>
              </a:rPr>
              <a:t>Chromosome attachment?</a:t>
            </a:r>
          </a:p>
        </p:txBody>
      </p:sp>
    </p:spTree>
    <p:extLst>
      <p:ext uri="{BB962C8B-B14F-4D97-AF65-F5344CB8AC3E}">
        <p14:creationId xmlns:p14="http://schemas.microsoft.com/office/powerpoint/2010/main" val="3082593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linds(horizont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B326FE-1F05-8043-BC7F-8915C3179BB3}"/>
              </a:ext>
            </a:extLst>
          </p:cNvPr>
          <p:cNvSpPr>
            <a:spLocks noGrp="1"/>
          </p:cNvSpPr>
          <p:nvPr>
            <p:ph type="title"/>
          </p:nvPr>
        </p:nvSpPr>
        <p:spPr/>
        <p:txBody>
          <a:bodyPr>
            <a:normAutofit/>
          </a:bodyPr>
          <a:lstStyle/>
          <a:p>
            <a:r>
              <a:rPr lang="en-US" dirty="0" err="1" smtClean="0"/>
              <a:t>mis</a:t>
            </a:r>
            <a:r>
              <a:rPr lang="en-US" dirty="0"/>
              <a:t>-regulated cell proliferation</a:t>
            </a:r>
          </a:p>
        </p:txBody>
      </p:sp>
      <p:sp>
        <p:nvSpPr>
          <p:cNvPr id="3" name="Content Placeholder 2">
            <a:extLst>
              <a:ext uri="{FF2B5EF4-FFF2-40B4-BE49-F238E27FC236}">
                <a16:creationId xmlns="" xmlns:a16="http://schemas.microsoft.com/office/drawing/2014/main" id="{5A0CB062-2DBC-2B45-9715-7D0FB7590D89}"/>
              </a:ext>
            </a:extLst>
          </p:cNvPr>
          <p:cNvSpPr>
            <a:spLocks noGrp="1"/>
          </p:cNvSpPr>
          <p:nvPr>
            <p:ph idx="1"/>
          </p:nvPr>
        </p:nvSpPr>
        <p:spPr>
          <a:xfrm>
            <a:off x="441022" y="2141917"/>
            <a:ext cx="8273487" cy="3670767"/>
          </a:xfrm>
        </p:spPr>
        <p:txBody>
          <a:bodyPr/>
          <a:lstStyle/>
          <a:p>
            <a:r>
              <a:rPr lang="en-US" dirty="0"/>
              <a:t>To be tumorigenic, a cell MUST proliferate inappropriately to generate additional cancer cells</a:t>
            </a:r>
          </a:p>
        </p:txBody>
      </p:sp>
      <p:sp>
        <p:nvSpPr>
          <p:cNvPr id="5" name="TextBox 4">
            <a:extLst>
              <a:ext uri="{FF2B5EF4-FFF2-40B4-BE49-F238E27FC236}">
                <a16:creationId xmlns="" xmlns:a16="http://schemas.microsoft.com/office/drawing/2014/main" id="{7C777FEF-FDAD-1E43-BCDE-1DD461B525F5}"/>
              </a:ext>
            </a:extLst>
          </p:cNvPr>
          <p:cNvSpPr txBox="1"/>
          <p:nvPr/>
        </p:nvSpPr>
        <p:spPr>
          <a:xfrm>
            <a:off x="5610161" y="3504360"/>
            <a:ext cx="2927702" cy="2308324"/>
          </a:xfrm>
          <a:prstGeom prst="rect">
            <a:avLst/>
          </a:prstGeom>
          <a:noFill/>
          <a:ln w="38100">
            <a:solidFill>
              <a:srgbClr val="C00000"/>
            </a:solidFill>
          </a:ln>
        </p:spPr>
        <p:txBody>
          <a:bodyPr wrap="square" rtlCol="0">
            <a:spAutoFit/>
          </a:bodyPr>
          <a:lstStyle/>
          <a:p>
            <a:r>
              <a:rPr lang="en-US" b="1" dirty="0">
                <a:solidFill>
                  <a:srgbClr val="C00000"/>
                </a:solidFill>
              </a:rPr>
              <a:t>Tumor suppressors: </a:t>
            </a:r>
            <a:r>
              <a:rPr lang="en-US" dirty="0">
                <a:solidFill>
                  <a:srgbClr val="C00000"/>
                </a:solidFill>
              </a:rPr>
              <a:t>Genes that enforce these checkpoints</a:t>
            </a:r>
          </a:p>
          <a:p>
            <a:endParaRPr lang="en-US" dirty="0">
              <a:solidFill>
                <a:srgbClr val="C00000"/>
              </a:solidFill>
            </a:endParaRPr>
          </a:p>
          <a:p>
            <a:r>
              <a:rPr lang="en-US" b="1" dirty="0">
                <a:solidFill>
                  <a:srgbClr val="C00000"/>
                </a:solidFill>
              </a:rPr>
              <a:t>proto oncogenes/oncogenes:</a:t>
            </a:r>
          </a:p>
          <a:p>
            <a:r>
              <a:rPr lang="en-US" dirty="0">
                <a:solidFill>
                  <a:srgbClr val="C00000"/>
                </a:solidFill>
              </a:rPr>
              <a:t>Genes that promote cell cycle progression</a:t>
            </a:r>
          </a:p>
        </p:txBody>
      </p:sp>
      <p:pic>
        <p:nvPicPr>
          <p:cNvPr id="7" name="Picture 6">
            <a:extLst>
              <a:ext uri="{FF2B5EF4-FFF2-40B4-BE49-F238E27FC236}">
                <a16:creationId xmlns="" xmlns:a16="http://schemas.microsoft.com/office/drawing/2014/main" id="{D32FC7F8-4E4B-2347-8F1F-599DC3C338EB}"/>
              </a:ext>
            </a:extLst>
          </p:cNvPr>
          <p:cNvPicPr>
            <a:picLocks noChangeAspect="1"/>
          </p:cNvPicPr>
          <p:nvPr/>
        </p:nvPicPr>
        <p:blipFill>
          <a:blip r:embed="rId3"/>
          <a:stretch>
            <a:fillRect/>
          </a:stretch>
        </p:blipFill>
        <p:spPr>
          <a:xfrm>
            <a:off x="1035733" y="3315199"/>
            <a:ext cx="3834245" cy="3035444"/>
          </a:xfrm>
          <a:prstGeom prst="rect">
            <a:avLst/>
          </a:prstGeom>
        </p:spPr>
      </p:pic>
      <p:pic>
        <p:nvPicPr>
          <p:cNvPr id="9" name="Picture 8">
            <a:extLst>
              <a:ext uri="{FF2B5EF4-FFF2-40B4-BE49-F238E27FC236}">
                <a16:creationId xmlns="" xmlns:a16="http://schemas.microsoft.com/office/drawing/2014/main" id="{804EE1F4-6B7D-614C-9704-90DB48D0749E}"/>
              </a:ext>
            </a:extLst>
          </p:cNvPr>
          <p:cNvPicPr>
            <a:picLocks noChangeAspect="1"/>
          </p:cNvPicPr>
          <p:nvPr/>
        </p:nvPicPr>
        <p:blipFill rotWithShape="1">
          <a:blip r:embed="rId4"/>
          <a:srcRect l="26250" t="8788" r="26136" b="6566"/>
          <a:stretch/>
        </p:blipFill>
        <p:spPr>
          <a:xfrm>
            <a:off x="1808019" y="3008667"/>
            <a:ext cx="613063" cy="613063"/>
          </a:xfrm>
          <a:prstGeom prst="rect">
            <a:avLst/>
          </a:prstGeom>
        </p:spPr>
      </p:pic>
      <p:sp>
        <p:nvSpPr>
          <p:cNvPr id="10" name="TextBox 9">
            <a:extLst>
              <a:ext uri="{FF2B5EF4-FFF2-40B4-BE49-F238E27FC236}">
                <a16:creationId xmlns="" xmlns:a16="http://schemas.microsoft.com/office/drawing/2014/main" id="{765942A3-2612-D741-A40E-FA836EFBB4C3}"/>
              </a:ext>
            </a:extLst>
          </p:cNvPr>
          <p:cNvSpPr txBox="1"/>
          <p:nvPr/>
        </p:nvSpPr>
        <p:spPr>
          <a:xfrm>
            <a:off x="116530" y="3014361"/>
            <a:ext cx="1691489" cy="646331"/>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Cell size?</a:t>
            </a:r>
          </a:p>
          <a:p>
            <a:pPr algn="r"/>
            <a:r>
              <a:rPr lang="en-US" sz="1200" dirty="0">
                <a:latin typeface="Arial" panose="020B0604020202020204" pitchFamily="34" charset="0"/>
                <a:cs typeface="Arial" panose="020B0604020202020204" pitchFamily="34" charset="0"/>
              </a:rPr>
              <a:t>Replication complete?</a:t>
            </a:r>
          </a:p>
          <a:p>
            <a:pPr algn="r"/>
            <a:r>
              <a:rPr lang="en-US" sz="1200" dirty="0">
                <a:latin typeface="Arial" panose="020B0604020202020204" pitchFamily="34" charset="0"/>
                <a:cs typeface="Arial" panose="020B0604020202020204" pitchFamily="34" charset="0"/>
              </a:rPr>
              <a:t>DNA damage?</a:t>
            </a:r>
          </a:p>
        </p:txBody>
      </p:sp>
      <p:pic>
        <p:nvPicPr>
          <p:cNvPr id="11" name="Picture 10">
            <a:extLst>
              <a:ext uri="{FF2B5EF4-FFF2-40B4-BE49-F238E27FC236}">
                <a16:creationId xmlns="" xmlns:a16="http://schemas.microsoft.com/office/drawing/2014/main" id="{DB17827C-B6A2-804B-817B-49222618C789}"/>
              </a:ext>
            </a:extLst>
          </p:cNvPr>
          <p:cNvPicPr>
            <a:picLocks noChangeAspect="1"/>
          </p:cNvPicPr>
          <p:nvPr/>
        </p:nvPicPr>
        <p:blipFill rotWithShape="1">
          <a:blip r:embed="rId4"/>
          <a:srcRect l="26250" t="8788" r="26136" b="6566"/>
          <a:stretch/>
        </p:blipFill>
        <p:spPr>
          <a:xfrm>
            <a:off x="3369387" y="5972638"/>
            <a:ext cx="613063" cy="613063"/>
          </a:xfrm>
          <a:prstGeom prst="rect">
            <a:avLst/>
          </a:prstGeom>
        </p:spPr>
      </p:pic>
      <p:sp>
        <p:nvSpPr>
          <p:cNvPr id="13" name="TextBox 12">
            <a:extLst>
              <a:ext uri="{FF2B5EF4-FFF2-40B4-BE49-F238E27FC236}">
                <a16:creationId xmlns="" xmlns:a16="http://schemas.microsoft.com/office/drawing/2014/main" id="{8D7A7772-1E62-3444-AE46-1CED88E30295}"/>
              </a:ext>
            </a:extLst>
          </p:cNvPr>
          <p:cNvSpPr txBox="1"/>
          <p:nvPr/>
        </p:nvSpPr>
        <p:spPr>
          <a:xfrm>
            <a:off x="3983686" y="5858846"/>
            <a:ext cx="1875835" cy="830997"/>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Cell size?</a:t>
            </a:r>
          </a:p>
          <a:p>
            <a:r>
              <a:rPr lang="en-US" sz="1200" dirty="0">
                <a:latin typeface="Arial" panose="020B0604020202020204" pitchFamily="34" charset="0"/>
                <a:cs typeface="Arial" panose="020B0604020202020204" pitchFamily="34" charset="0"/>
              </a:rPr>
              <a:t>Nutrients available?</a:t>
            </a:r>
          </a:p>
          <a:p>
            <a:r>
              <a:rPr lang="en-US" sz="1200" dirty="0">
                <a:latin typeface="Arial" panose="020B0604020202020204" pitchFamily="34" charset="0"/>
                <a:cs typeface="Arial" panose="020B0604020202020204" pitchFamily="34" charset="0"/>
              </a:rPr>
              <a:t>Growth Factors present?</a:t>
            </a:r>
          </a:p>
          <a:p>
            <a:r>
              <a:rPr lang="en-US" sz="1200" dirty="0">
                <a:latin typeface="Arial" panose="020B0604020202020204" pitchFamily="34" charset="0"/>
                <a:cs typeface="Arial" panose="020B0604020202020204" pitchFamily="34" charset="0"/>
              </a:rPr>
              <a:t>DNA damage?</a:t>
            </a:r>
          </a:p>
        </p:txBody>
      </p:sp>
      <p:pic>
        <p:nvPicPr>
          <p:cNvPr id="14" name="Picture 13">
            <a:extLst>
              <a:ext uri="{FF2B5EF4-FFF2-40B4-BE49-F238E27FC236}">
                <a16:creationId xmlns="" xmlns:a16="http://schemas.microsoft.com/office/drawing/2014/main" id="{166CBC00-F778-EE46-8BDA-59A47726629A}"/>
              </a:ext>
            </a:extLst>
          </p:cNvPr>
          <p:cNvPicPr>
            <a:picLocks noChangeAspect="1"/>
          </p:cNvPicPr>
          <p:nvPr/>
        </p:nvPicPr>
        <p:blipFill rotWithShape="1">
          <a:blip r:embed="rId4"/>
          <a:srcRect l="26250" t="8788" r="26136" b="6566"/>
          <a:stretch/>
        </p:blipFill>
        <p:spPr>
          <a:xfrm>
            <a:off x="3164625" y="3008667"/>
            <a:ext cx="613063" cy="613063"/>
          </a:xfrm>
          <a:prstGeom prst="rect">
            <a:avLst/>
          </a:prstGeom>
        </p:spPr>
      </p:pic>
      <p:sp>
        <p:nvSpPr>
          <p:cNvPr id="15" name="TextBox 14">
            <a:extLst>
              <a:ext uri="{FF2B5EF4-FFF2-40B4-BE49-F238E27FC236}">
                <a16:creationId xmlns="" xmlns:a16="http://schemas.microsoft.com/office/drawing/2014/main" id="{F835F692-E7D4-5E45-A099-0E0A93994D47}"/>
              </a:ext>
            </a:extLst>
          </p:cNvPr>
          <p:cNvSpPr txBox="1"/>
          <p:nvPr/>
        </p:nvSpPr>
        <p:spPr>
          <a:xfrm>
            <a:off x="3774000" y="3042695"/>
            <a:ext cx="1992853"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Spindle assembly?</a:t>
            </a:r>
          </a:p>
          <a:p>
            <a:r>
              <a:rPr lang="en-US" sz="1200" dirty="0">
                <a:latin typeface="Arial" panose="020B0604020202020204" pitchFamily="34" charset="0"/>
                <a:cs typeface="Arial" panose="020B0604020202020204" pitchFamily="34" charset="0"/>
              </a:rPr>
              <a:t>Chromosome attachment?</a:t>
            </a:r>
          </a:p>
        </p:txBody>
      </p:sp>
    </p:spTree>
    <p:extLst>
      <p:ext uri="{BB962C8B-B14F-4D97-AF65-F5344CB8AC3E}">
        <p14:creationId xmlns:p14="http://schemas.microsoft.com/office/powerpoint/2010/main" val="10602398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9F58AE-18CC-DD40-B8B7-0FFD845649D7}"/>
              </a:ext>
            </a:extLst>
          </p:cNvPr>
          <p:cNvSpPr>
            <a:spLocks noGrp="1"/>
          </p:cNvSpPr>
          <p:nvPr>
            <p:ph type="title"/>
          </p:nvPr>
        </p:nvSpPr>
        <p:spPr/>
        <p:txBody>
          <a:bodyPr/>
          <a:lstStyle/>
          <a:p>
            <a:r>
              <a:rPr lang="en-US" dirty="0"/>
              <a:t>Unregulated cell proliferation</a:t>
            </a:r>
          </a:p>
        </p:txBody>
      </p:sp>
      <p:sp>
        <p:nvSpPr>
          <p:cNvPr id="3" name="Content Placeholder 2">
            <a:extLst>
              <a:ext uri="{FF2B5EF4-FFF2-40B4-BE49-F238E27FC236}">
                <a16:creationId xmlns="" xmlns:a16="http://schemas.microsoft.com/office/drawing/2014/main" id="{FA9E71E5-065B-604E-BCEF-3BA81A47D4AA}"/>
              </a:ext>
            </a:extLst>
          </p:cNvPr>
          <p:cNvSpPr>
            <a:spLocks noGrp="1"/>
          </p:cNvSpPr>
          <p:nvPr>
            <p:ph idx="1"/>
          </p:nvPr>
        </p:nvSpPr>
        <p:spPr/>
        <p:txBody>
          <a:bodyPr>
            <a:normAutofit lnSpcReduction="10000"/>
          </a:bodyPr>
          <a:lstStyle/>
          <a:p>
            <a:pPr marL="0" indent="0">
              <a:buNone/>
            </a:pPr>
            <a:r>
              <a:rPr lang="en-US" dirty="0"/>
              <a:t>KEY to cancer development</a:t>
            </a:r>
          </a:p>
          <a:p>
            <a:pPr marL="457200" indent="-457200">
              <a:buFont typeface="+mj-lt"/>
              <a:buAutoNum type="arabicPeriod"/>
            </a:pPr>
            <a:r>
              <a:rPr lang="en-US" dirty="0"/>
              <a:t>Failure to respond to ‘stop’ proliferation signals</a:t>
            </a:r>
          </a:p>
          <a:p>
            <a:pPr marL="342900" lvl="1" indent="0">
              <a:buNone/>
            </a:pPr>
            <a:r>
              <a:rPr lang="en-US" dirty="0">
                <a:sym typeface="Wingdings" pitchFamily="2" charset="2"/>
              </a:rPr>
              <a:t> Loss of tumor suppressors allow cells to ignore internal and external signals that would otherwise limit cell cycle progression</a:t>
            </a:r>
            <a:endParaRPr lang="en-US" dirty="0"/>
          </a:p>
          <a:p>
            <a:pPr marL="457200" indent="-457200">
              <a:buFont typeface="+mj-lt"/>
              <a:buAutoNum type="arabicPeriod"/>
            </a:pPr>
            <a:r>
              <a:rPr lang="en-US" dirty="0"/>
              <a:t>Inappropriate or sustained entry into the cell cycle</a:t>
            </a:r>
          </a:p>
          <a:p>
            <a:pPr marL="628650" lvl="1" indent="-285750">
              <a:buFont typeface="Wingdings" pitchFamily="2" charset="2"/>
              <a:buChar char="à"/>
            </a:pPr>
            <a:r>
              <a:rPr lang="en-US" dirty="0">
                <a:sym typeface="Wingdings" pitchFamily="2" charset="2"/>
              </a:rPr>
              <a:t>Activation of oncogenes promotes cell cycle entry or continued proliferation even when conditions are unfavorable</a:t>
            </a:r>
          </a:p>
          <a:p>
            <a:pPr marL="628650" lvl="1" indent="-285750">
              <a:buFont typeface="Wingdings" pitchFamily="2" charset="2"/>
              <a:buChar char="à"/>
            </a:pPr>
            <a:endParaRPr lang="en-US" dirty="0">
              <a:sym typeface="Wingdings" pitchFamily="2" charset="2"/>
            </a:endParaRPr>
          </a:p>
          <a:p>
            <a:pPr marL="342900" lvl="1" indent="0">
              <a:buNone/>
            </a:pPr>
            <a:r>
              <a:rPr lang="en-US" sz="2800" dirty="0">
                <a:sym typeface="Wingdings" pitchFamily="2" charset="2"/>
              </a:rPr>
              <a:t>What does this mis-regulation look like?</a:t>
            </a:r>
            <a:endParaRPr lang="en-US" sz="2800" dirty="0"/>
          </a:p>
        </p:txBody>
      </p:sp>
    </p:spTree>
    <p:extLst>
      <p:ext uri="{BB962C8B-B14F-4D97-AF65-F5344CB8AC3E}">
        <p14:creationId xmlns:p14="http://schemas.microsoft.com/office/powerpoint/2010/main" val="155863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56"/>
            <a:ext cx="8913813" cy="1050870"/>
          </a:xfrm>
        </p:spPr>
        <p:txBody>
          <a:bodyPr>
            <a:normAutofit fontScale="90000"/>
          </a:bodyPr>
          <a:lstStyle/>
          <a:p>
            <a:r>
              <a:rPr lang="en-US" dirty="0" smtClean="0"/>
              <a:t>Can you design an experiment to monitor cell cycle progression?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2 min as a group:</a:t>
            </a:r>
          </a:p>
          <a:p>
            <a:pPr lvl="1"/>
            <a:r>
              <a:rPr lang="en-US" dirty="0"/>
              <a:t>Think about cell biology and what is distinct about each stage of the cell cycle</a:t>
            </a:r>
          </a:p>
          <a:p>
            <a:pPr lvl="1"/>
            <a:r>
              <a:rPr lang="en-US" dirty="0"/>
              <a:t>Write a list of key activities </a:t>
            </a:r>
            <a:r>
              <a:rPr lang="en-US" dirty="0" smtClean="0"/>
              <a:t>from </a:t>
            </a:r>
            <a:r>
              <a:rPr lang="en-US" dirty="0"/>
              <a:t>each stage of the cell cycle (G1, S, G2, and M</a:t>
            </a:r>
            <a:r>
              <a:rPr lang="en-US" dirty="0" smtClean="0"/>
              <a:t>)</a:t>
            </a:r>
          </a:p>
          <a:p>
            <a:pPr marL="0" indent="0">
              <a:buNone/>
            </a:pPr>
            <a:r>
              <a:rPr lang="en-US" dirty="0" smtClean="0"/>
              <a:t>5 more minutes as a group</a:t>
            </a:r>
          </a:p>
          <a:p>
            <a:pPr lvl="1"/>
            <a:r>
              <a:rPr lang="en-US" dirty="0" smtClean="0"/>
              <a:t>Can you propose a way scientists may determine what stage of the cell cycle their cells are in?</a:t>
            </a:r>
          </a:p>
          <a:p>
            <a:pPr marL="349250" lvl="1" indent="0">
              <a:buNone/>
            </a:pPr>
            <a:r>
              <a:rPr lang="en-US" dirty="0" smtClean="0"/>
              <a:t>Hint: consider</a:t>
            </a:r>
          </a:p>
          <a:p>
            <a:pPr lvl="2"/>
            <a:r>
              <a:rPr lang="en-US" dirty="0" smtClean="0"/>
              <a:t>Analysis of protein localization </a:t>
            </a:r>
          </a:p>
          <a:p>
            <a:pPr lvl="2"/>
            <a:r>
              <a:rPr lang="en-US" dirty="0" smtClean="0"/>
              <a:t>Analysis of protein levels</a:t>
            </a:r>
          </a:p>
          <a:p>
            <a:pPr lvl="2"/>
            <a:r>
              <a:rPr lang="en-US" dirty="0" smtClean="0"/>
              <a:t>Analysis of mRNA levels</a:t>
            </a:r>
          </a:p>
          <a:p>
            <a:pPr lvl="1"/>
            <a:endParaRPr lang="en-US" dirty="0" smtClean="0"/>
          </a:p>
          <a:p>
            <a:pPr lvl="2"/>
            <a:endParaRPr lang="en-US" dirty="0" smtClean="0"/>
          </a:p>
        </p:txBody>
      </p:sp>
    </p:spTree>
    <p:extLst>
      <p:ext uri="{BB962C8B-B14F-4D97-AF65-F5344CB8AC3E}">
        <p14:creationId xmlns:p14="http://schemas.microsoft.com/office/powerpoint/2010/main" val="2187497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307E02-C0D0-5644-8368-07B2811CDA64}"/>
              </a:ext>
            </a:extLst>
          </p:cNvPr>
          <p:cNvSpPr>
            <a:spLocks noGrp="1"/>
          </p:cNvSpPr>
          <p:nvPr>
            <p:ph type="title"/>
          </p:nvPr>
        </p:nvSpPr>
        <p:spPr/>
        <p:txBody>
          <a:bodyPr/>
          <a:lstStyle/>
          <a:p>
            <a:r>
              <a:rPr lang="en-US" dirty="0"/>
              <a:t>Cell cycle checkpoints at work</a:t>
            </a:r>
          </a:p>
        </p:txBody>
      </p:sp>
      <p:sp>
        <p:nvSpPr>
          <p:cNvPr id="3" name="Content Placeholder 2">
            <a:extLst>
              <a:ext uri="{FF2B5EF4-FFF2-40B4-BE49-F238E27FC236}">
                <a16:creationId xmlns="" xmlns:a16="http://schemas.microsoft.com/office/drawing/2014/main" id="{B8759746-E77E-F34E-A808-1A0005A8ED97}"/>
              </a:ext>
            </a:extLst>
          </p:cNvPr>
          <p:cNvSpPr>
            <a:spLocks noGrp="1"/>
          </p:cNvSpPr>
          <p:nvPr>
            <p:ph idx="1"/>
          </p:nvPr>
        </p:nvSpPr>
        <p:spPr>
          <a:xfrm>
            <a:off x="231494" y="2213659"/>
            <a:ext cx="4884516" cy="4095526"/>
          </a:xfrm>
        </p:spPr>
        <p:txBody>
          <a:bodyPr>
            <a:normAutofit fontScale="85000" lnSpcReduction="20000"/>
          </a:bodyPr>
          <a:lstStyle/>
          <a:p>
            <a:pPr marL="0" indent="0">
              <a:buNone/>
            </a:pPr>
            <a:r>
              <a:rPr lang="en-US" b="1" dirty="0">
                <a:solidFill>
                  <a:srgbClr val="0070C0"/>
                </a:solidFill>
              </a:rPr>
              <a:t>Experimental tools:</a:t>
            </a:r>
          </a:p>
          <a:p>
            <a:pPr marL="0" indent="0">
              <a:buNone/>
            </a:pPr>
            <a:r>
              <a:rPr lang="en-US" dirty="0"/>
              <a:t>Molecular biology to genetically engineer cells to enable visual monitoring of cell cycle</a:t>
            </a:r>
          </a:p>
          <a:p>
            <a:r>
              <a:rPr lang="en-US" dirty="0"/>
              <a:t>DNA sequence encoding proteins that fluoresce at cellular pH are integrated into the genome under the regulation of promoters that are expressed at specific stages of the cell cycle</a:t>
            </a:r>
          </a:p>
          <a:p>
            <a:r>
              <a:rPr lang="en-US" dirty="0"/>
              <a:t>A </a:t>
            </a:r>
            <a:r>
              <a:rPr lang="en-US" dirty="0">
                <a:solidFill>
                  <a:srgbClr val="C00000"/>
                </a:solidFill>
              </a:rPr>
              <a:t>red fluorescent protein </a:t>
            </a:r>
            <a:r>
              <a:rPr lang="en-US" dirty="0" smtClean="0">
                <a:solidFill>
                  <a:srgbClr val="C00000"/>
                </a:solidFill>
              </a:rPr>
              <a:t>tagged Cdt1 </a:t>
            </a:r>
            <a:r>
              <a:rPr lang="en-US" dirty="0" smtClean="0"/>
              <a:t>is </a:t>
            </a:r>
            <a:r>
              <a:rPr lang="en-US" dirty="0"/>
              <a:t>expressed during the first gap phase of the cell cycle </a:t>
            </a:r>
            <a:r>
              <a:rPr lang="en-US" dirty="0">
                <a:solidFill>
                  <a:srgbClr val="C00000"/>
                </a:solidFill>
              </a:rPr>
              <a:t>(G1)</a:t>
            </a:r>
          </a:p>
          <a:p>
            <a:r>
              <a:rPr lang="en-US" dirty="0"/>
              <a:t>A </a:t>
            </a:r>
            <a:r>
              <a:rPr lang="en-US" dirty="0">
                <a:solidFill>
                  <a:srgbClr val="00B050"/>
                </a:solidFill>
              </a:rPr>
              <a:t>green fluorescent protein </a:t>
            </a:r>
            <a:r>
              <a:rPr lang="en-US" dirty="0" smtClean="0">
                <a:solidFill>
                  <a:srgbClr val="00B050"/>
                </a:solidFill>
              </a:rPr>
              <a:t>tagged </a:t>
            </a:r>
            <a:r>
              <a:rPr lang="en-US" dirty="0" err="1" smtClean="0">
                <a:solidFill>
                  <a:srgbClr val="00B050"/>
                </a:solidFill>
              </a:rPr>
              <a:t>Geminin</a:t>
            </a:r>
            <a:r>
              <a:rPr lang="en-US" dirty="0" smtClean="0">
                <a:solidFill>
                  <a:srgbClr val="00B050"/>
                </a:solidFill>
              </a:rPr>
              <a:t> </a:t>
            </a:r>
            <a:r>
              <a:rPr lang="en-US" dirty="0" smtClean="0"/>
              <a:t>is </a:t>
            </a:r>
            <a:r>
              <a:rPr lang="en-US" dirty="0"/>
              <a:t>expressed during the DNA synthesis stage </a:t>
            </a:r>
            <a:r>
              <a:rPr lang="en-US" dirty="0">
                <a:solidFill>
                  <a:srgbClr val="00B050"/>
                </a:solidFill>
              </a:rPr>
              <a:t>(S)</a:t>
            </a:r>
            <a:r>
              <a:rPr lang="en-US" dirty="0"/>
              <a:t> of the cell cycle</a:t>
            </a:r>
          </a:p>
        </p:txBody>
      </p:sp>
      <p:pic>
        <p:nvPicPr>
          <p:cNvPr id="5" name="Picture 2" descr="Fucci">
            <a:extLst>
              <a:ext uri="{FF2B5EF4-FFF2-40B4-BE49-F238E27FC236}">
                <a16:creationId xmlns="" xmlns:a16="http://schemas.microsoft.com/office/drawing/2014/main" id="{B19B2ABD-4E34-F84F-95C8-49C4A1696473}"/>
              </a:ext>
            </a:extLst>
          </p:cNvPr>
          <p:cNvPicPr>
            <a:picLocks noChangeAspect="1" noChangeArrowheads="1"/>
          </p:cNvPicPr>
          <p:nvPr/>
        </p:nvPicPr>
        <p:blipFill rotWithShape="1">
          <a:blip r:embed="rId3"/>
          <a:srcRect l="4598" r="5598" b="4224"/>
          <a:stretch/>
        </p:blipFill>
        <p:spPr bwMode="auto">
          <a:xfrm>
            <a:off x="5257317" y="2788506"/>
            <a:ext cx="3185364" cy="2945831"/>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0310974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307E02-C0D0-5644-8368-07B2811CDA64}"/>
              </a:ext>
            </a:extLst>
          </p:cNvPr>
          <p:cNvSpPr>
            <a:spLocks noGrp="1"/>
          </p:cNvSpPr>
          <p:nvPr>
            <p:ph type="title"/>
          </p:nvPr>
        </p:nvSpPr>
        <p:spPr/>
        <p:txBody>
          <a:bodyPr/>
          <a:lstStyle/>
          <a:p>
            <a:r>
              <a:rPr lang="en-US" dirty="0"/>
              <a:t>Cell cycle checkpoints at work</a:t>
            </a:r>
          </a:p>
        </p:txBody>
      </p:sp>
      <p:pic>
        <p:nvPicPr>
          <p:cNvPr id="4" name="diploids.mov">
            <a:hlinkClick r:id="" action="ppaction://media"/>
            <a:extLst>
              <a:ext uri="{FF2B5EF4-FFF2-40B4-BE49-F238E27FC236}">
                <a16:creationId xmlns="" xmlns:a16="http://schemas.microsoft.com/office/drawing/2014/main" id="{6BE89FB0-67FD-A946-B0BB-FDEDF6AEF9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5544" y="2641920"/>
            <a:ext cx="3885521" cy="2902976"/>
          </a:xfrm>
          <a:prstGeom prst="rect">
            <a:avLst/>
          </a:prstGeom>
        </p:spPr>
      </p:pic>
      <p:pic>
        <p:nvPicPr>
          <p:cNvPr id="5" name="Picture 2" descr="Fucci">
            <a:extLst>
              <a:ext uri="{FF2B5EF4-FFF2-40B4-BE49-F238E27FC236}">
                <a16:creationId xmlns="" xmlns:a16="http://schemas.microsoft.com/office/drawing/2014/main" id="{B19B2ABD-4E34-F84F-95C8-49C4A1696473}"/>
              </a:ext>
            </a:extLst>
          </p:cNvPr>
          <p:cNvPicPr>
            <a:picLocks noChangeAspect="1" noChangeArrowheads="1"/>
          </p:cNvPicPr>
          <p:nvPr/>
        </p:nvPicPr>
        <p:blipFill rotWithShape="1">
          <a:blip r:embed="rId6"/>
          <a:srcRect l="4598" r="5598" b="4224"/>
          <a:stretch/>
        </p:blipFill>
        <p:spPr bwMode="auto">
          <a:xfrm>
            <a:off x="5199444" y="2641920"/>
            <a:ext cx="3185364" cy="2945831"/>
          </a:xfrm>
          <a:prstGeom prst="rect">
            <a:avLst/>
          </a:prstGeom>
          <a:noFill/>
          <a:ln w="9525">
            <a:solidFill>
              <a:schemeClr val="tx1"/>
            </a:solidFill>
            <a:miter lim="800000"/>
            <a:headEnd/>
            <a:tailEnd/>
          </a:ln>
        </p:spPr>
      </p:pic>
      <p:sp>
        <p:nvSpPr>
          <p:cNvPr id="7" name="Content Placeholder 6">
            <a:extLst>
              <a:ext uri="{FF2B5EF4-FFF2-40B4-BE49-F238E27FC236}">
                <a16:creationId xmlns="" xmlns:a16="http://schemas.microsoft.com/office/drawing/2014/main" id="{51EA4A42-6301-6B40-927B-6FDA0875629E}"/>
              </a:ext>
            </a:extLst>
          </p:cNvPr>
          <p:cNvSpPr>
            <a:spLocks noGrp="1"/>
          </p:cNvSpPr>
          <p:nvPr>
            <p:ph idx="1"/>
          </p:nvPr>
        </p:nvSpPr>
        <p:spPr>
          <a:xfrm>
            <a:off x="774332" y="5787843"/>
            <a:ext cx="7610476" cy="721433"/>
          </a:xfrm>
        </p:spPr>
        <p:txBody>
          <a:bodyPr/>
          <a:lstStyle/>
          <a:p>
            <a:pPr marL="0" indent="0">
              <a:buNone/>
            </a:pPr>
            <a:r>
              <a:rPr lang="en-US" dirty="0">
                <a:solidFill>
                  <a:srgbClr val="000000"/>
                </a:solidFill>
              </a:rPr>
              <a:t>Normal cells cycle from </a:t>
            </a:r>
            <a:r>
              <a:rPr lang="en-US" dirty="0">
                <a:solidFill>
                  <a:srgbClr val="FF0000"/>
                </a:solidFill>
              </a:rPr>
              <a:t>red</a:t>
            </a:r>
            <a:r>
              <a:rPr lang="en-US" dirty="0"/>
              <a:t> </a:t>
            </a:r>
            <a:r>
              <a:rPr lang="en-US" dirty="0">
                <a:solidFill>
                  <a:srgbClr val="000000"/>
                </a:solidFill>
              </a:rPr>
              <a:t>to</a:t>
            </a:r>
            <a:r>
              <a:rPr lang="en-US" dirty="0"/>
              <a:t> </a:t>
            </a:r>
            <a:r>
              <a:rPr lang="en-US" dirty="0">
                <a:solidFill>
                  <a:srgbClr val="008000"/>
                </a:solidFill>
              </a:rPr>
              <a:t>green</a:t>
            </a:r>
            <a:r>
              <a:rPr lang="en-US" dirty="0"/>
              <a:t> </a:t>
            </a:r>
            <a:r>
              <a:rPr lang="en-US" dirty="0">
                <a:solidFill>
                  <a:srgbClr val="000000"/>
                </a:solidFill>
              </a:rPr>
              <a:t>as they progress through the cell cycle</a:t>
            </a:r>
          </a:p>
          <a:p>
            <a:endParaRPr lang="en-US" dirty="0"/>
          </a:p>
        </p:txBody>
      </p:sp>
    </p:spTree>
    <p:extLst>
      <p:ext uri="{BB962C8B-B14F-4D97-AF65-F5344CB8AC3E}">
        <p14:creationId xmlns:p14="http://schemas.microsoft.com/office/powerpoint/2010/main" val="1166190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2063</TotalTime>
  <Words>1790</Words>
  <Application>Microsoft Macintosh PowerPoint</Application>
  <PresentationFormat>On-screen Show (4:3)</PresentationFormat>
  <Paragraphs>301</Paragraphs>
  <Slides>35</Slides>
  <Notes>33</Notes>
  <HiddenSlides>0</HiddenSlides>
  <MMClips>5</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Perception</vt:lpstr>
      <vt:lpstr>Homework Assignments</vt:lpstr>
      <vt:lpstr>Week 1: Objectives</vt:lpstr>
      <vt:lpstr>Cancer is a disease of cell proliferation</vt:lpstr>
      <vt:lpstr>mis-regulated cell proliferation</vt:lpstr>
      <vt:lpstr>mis-regulated cell proliferation</vt:lpstr>
      <vt:lpstr>Unregulated cell proliferation</vt:lpstr>
      <vt:lpstr>Can you design an experiment to monitor cell cycle progression?</vt:lpstr>
      <vt:lpstr>Cell cycle checkpoints at work</vt:lpstr>
      <vt:lpstr>Cell cycle checkpoints at work</vt:lpstr>
      <vt:lpstr>Cell cycle checkpoints at work</vt:lpstr>
      <vt:lpstr>Cell cycle checkpoints at work</vt:lpstr>
      <vt:lpstr>Loss of tumor suppressor function is often a first step in tumorigenesis</vt:lpstr>
      <vt:lpstr>Cells accumulate mutations as they proliferate</vt:lpstr>
      <vt:lpstr>What gene mutations cause cancer?</vt:lpstr>
      <vt:lpstr>Cancer is a genetic disease</vt:lpstr>
      <vt:lpstr>Cancer is a genetic disease</vt:lpstr>
      <vt:lpstr>Cancer genes are found throughout the genome</vt:lpstr>
      <vt:lpstr>Cancer Cell Evolution</vt:lpstr>
      <vt:lpstr>Cancer Cell Evolution</vt:lpstr>
      <vt:lpstr>Cancer Cell Evolution</vt:lpstr>
      <vt:lpstr>Genetics of Cancer</vt:lpstr>
      <vt:lpstr>Mutations impact large areas of DNA</vt:lpstr>
      <vt:lpstr>How do these chromosome alterations happen?</vt:lpstr>
      <vt:lpstr>Mutations can impact one or a few bases of DNA sequence</vt:lpstr>
      <vt:lpstr>Mutations effect protein expression</vt:lpstr>
      <vt:lpstr>single mutation, BIG impact</vt:lpstr>
      <vt:lpstr>pleiotropic factors in cancer</vt:lpstr>
      <vt:lpstr>Genetics of Cancer</vt:lpstr>
      <vt:lpstr>Chromosome copy number</vt:lpstr>
      <vt:lpstr>Genetics of Cancer</vt:lpstr>
      <vt:lpstr>Genetics of Cancer</vt:lpstr>
      <vt:lpstr>Mutations accumulate over time</vt:lpstr>
      <vt:lpstr>Cancers are clonal</vt:lpstr>
      <vt:lpstr>Hallmarks of Cancer</vt:lpstr>
      <vt:lpstr>Hallmarks of Cancer</vt:lpstr>
    </vt:vector>
  </TitlesOfParts>
  <Company>WPI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Biology BB3050 Dr. Amity Manning</dc:title>
  <dc:creator>Amity Manning</dc:creator>
  <cp:lastModifiedBy>Amity Manning</cp:lastModifiedBy>
  <cp:revision>99</cp:revision>
  <dcterms:created xsi:type="dcterms:W3CDTF">2018-12-18T16:01:36Z</dcterms:created>
  <dcterms:modified xsi:type="dcterms:W3CDTF">2020-01-15T16:22:47Z</dcterms:modified>
</cp:coreProperties>
</file>